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hv3acO0yYA6aoIl5T07+khVDRkv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8EDC70-4A9C-44C2-82AC-6A53AC94603D}">
  <a:tblStyle styleId="{C38EDC70-4A9C-44C2-82AC-6A53AC94603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3" autoAdjust="0"/>
    <p:restoredTop sz="94660"/>
  </p:normalViewPr>
  <p:slideViewPr>
    <p:cSldViewPr snapToGrid="0">
      <p:cViewPr varScale="1">
        <p:scale>
          <a:sx n="117" d="100"/>
          <a:sy n="117" d="100"/>
        </p:scale>
        <p:origin x="138"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presentation/d/1YYKSUJMJ0irdP01Eu91PPpFQ_O_0vkuya-4HJvdyOiI/cop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ranslate.google.com/"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duolingo.com/" TargetMode="External"/><Relationship Id="rId4" Type="http://schemas.openxmlformats.org/officeDocument/2006/relationships/hyperlink" Target="https://www.rosettastone.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tan.us/media/tysjmzko/ca_adult-learning-guide_081822-a11y.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ntimeter.co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polleverywhere.com/videos/tutorials/creating-polls" TargetMode="External"/><Relationship Id="rId5" Type="http://schemas.openxmlformats.org/officeDocument/2006/relationships/hyperlink" Target="https://www.mentimeter.com/how-to" TargetMode="External"/><Relationship Id="rId4" Type="http://schemas.openxmlformats.org/officeDocument/2006/relationships/hyperlink" Target="https://www.polleverywhere.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presentation/d/1YYKSUJMJ0irdP01Eu91PPpFQ_O_0vkuya-4HJvdyOiI/cop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 name="Google Shape;3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4d6b34c31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4d6b34c31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solidFill>
                  <a:schemeClr val="dk1"/>
                </a:solidFill>
              </a:rPr>
              <a:t>🕧 = 25 minutes to work with groups on potential solutions</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 You can </a:t>
            </a:r>
            <a:r>
              <a:rPr lang="en-US" b="1" u="sng">
                <a:solidFill>
                  <a:schemeClr val="hlink"/>
                </a:solidFill>
                <a:hlinkClick r:id="rId3"/>
              </a:rPr>
              <a:t>make a copy of this slides</a:t>
            </a:r>
            <a:r>
              <a:rPr lang="en-US">
                <a:solidFill>
                  <a:schemeClr val="dk1"/>
                </a:solidFill>
              </a:rPr>
              <a:t> template and provide to groups as a guide for the activity.</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Speaker notes start here 👇</a:t>
            </a:r>
            <a:br>
              <a:rPr lang="en-US">
                <a:solidFill>
                  <a:schemeClr val="dk1"/>
                </a:solidFill>
              </a:rPr>
            </a:br>
            <a:endParaRPr/>
          </a:p>
          <a:p>
            <a:pPr marL="457200" lvl="0" indent="-298450" algn="l" rtl="0">
              <a:lnSpc>
                <a:spcPct val="100000"/>
              </a:lnSpc>
              <a:spcBef>
                <a:spcPts val="0"/>
              </a:spcBef>
              <a:spcAft>
                <a:spcPts val="0"/>
              </a:spcAft>
              <a:buSzPts val="1100"/>
              <a:buChar char="●"/>
            </a:pPr>
            <a:r>
              <a:rPr lang="en-US"/>
              <a:t>Introduce each scenario.</a:t>
            </a:r>
            <a:endParaRPr/>
          </a:p>
          <a:p>
            <a:pPr marL="457200" lvl="0" indent="-298450" algn="l" rtl="0">
              <a:lnSpc>
                <a:spcPct val="100000"/>
              </a:lnSpc>
              <a:spcBef>
                <a:spcPts val="0"/>
              </a:spcBef>
              <a:spcAft>
                <a:spcPts val="0"/>
              </a:spcAft>
              <a:buSzPts val="1100"/>
              <a:buChar char="●"/>
            </a:pPr>
            <a:r>
              <a:rPr lang="en-US"/>
              <a:t>Explain the challenge in adult education each scenario represents.</a:t>
            </a:r>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Share a Google Slide (or Jamboard) with groups that include one scenario per slide, including space for where responses can be added.</a:t>
            </a:r>
            <a:endParaRPr/>
          </a:p>
          <a:p>
            <a:pPr marL="457200" lvl="0" indent="-298450" algn="l" rtl="0">
              <a:lnSpc>
                <a:spcPct val="100000"/>
              </a:lnSpc>
              <a:spcBef>
                <a:spcPts val="0"/>
              </a:spcBef>
              <a:spcAft>
                <a:spcPts val="0"/>
              </a:spcAft>
              <a:buSzPts val="1100"/>
              <a:buChar char="●"/>
            </a:pPr>
            <a:r>
              <a:rPr lang="en-US"/>
              <a:t>Briefly touch on the implications and potential impact of this challenge in a digital learning setting.</a:t>
            </a:r>
            <a:endParaRPr/>
          </a:p>
          <a:p>
            <a:pPr marL="914400" lvl="1" indent="-298450" algn="l" rtl="0">
              <a:lnSpc>
                <a:spcPct val="100000"/>
              </a:lnSpc>
              <a:spcBef>
                <a:spcPts val="0"/>
              </a:spcBef>
              <a:spcAft>
                <a:spcPts val="0"/>
              </a:spcAft>
              <a:buSzPts val="1100"/>
              <a:buChar char="○"/>
            </a:pPr>
            <a:r>
              <a:rPr lang="en-US" b="1"/>
              <a:t>Limited Digital Literacy</a:t>
            </a:r>
            <a:r>
              <a:rPr lang="en-US"/>
              <a:t>: You are tasked with designing a digital learning experience for a group of adult learners who are new immigrants. They have limited digital literacy skills and are not familiar with most digital learning tools.</a:t>
            </a:r>
            <a:endParaRPr/>
          </a:p>
          <a:p>
            <a:pPr marL="914400" lvl="1" indent="-298450" algn="l" rtl="0">
              <a:lnSpc>
                <a:spcPct val="100000"/>
              </a:lnSpc>
              <a:spcBef>
                <a:spcPts val="0"/>
              </a:spcBef>
              <a:spcAft>
                <a:spcPts val="0"/>
              </a:spcAft>
              <a:buSzPts val="1100"/>
              <a:buChar char="○"/>
            </a:pPr>
            <a:r>
              <a:rPr lang="en-US" b="1"/>
              <a:t>Limited Connectivity</a:t>
            </a:r>
            <a:r>
              <a:rPr lang="en-US"/>
              <a:t>: You need to create a digital learning experience for a rural community where high-speed internet access is sporadic and not all learners have regular access to a personal computer.</a:t>
            </a:r>
            <a:endParaRPr/>
          </a:p>
          <a:p>
            <a:pPr marL="914400" lvl="1" indent="-298450" algn="l" rtl="0">
              <a:lnSpc>
                <a:spcPct val="100000"/>
              </a:lnSpc>
              <a:spcBef>
                <a:spcPts val="0"/>
              </a:spcBef>
              <a:spcAft>
                <a:spcPts val="0"/>
              </a:spcAft>
              <a:buSzPts val="1100"/>
              <a:buChar char="○"/>
            </a:pPr>
            <a:r>
              <a:rPr lang="en-US" b="1"/>
              <a:t>Diverse Learning Needs</a:t>
            </a:r>
            <a:r>
              <a:rPr lang="en-US"/>
              <a:t>: You are creating a digital learning experience for a group that includes learners with diverse abilities. Some learners have physical disabilities, and others have learning disabilities that impact their reading comprehension and ability to process information.</a:t>
            </a:r>
            <a:endParaRPr/>
          </a:p>
          <a:p>
            <a:pPr marL="914400" lvl="1" indent="-298450" algn="l" rtl="0">
              <a:lnSpc>
                <a:spcPct val="100000"/>
              </a:lnSpc>
              <a:spcBef>
                <a:spcPts val="0"/>
              </a:spcBef>
              <a:spcAft>
                <a:spcPts val="0"/>
              </a:spcAft>
              <a:buSzPts val="1100"/>
              <a:buChar char="○"/>
            </a:pPr>
            <a:r>
              <a:rPr lang="en-US" b="1"/>
              <a:t>Balancing Work and Learning</a:t>
            </a:r>
            <a:r>
              <a:rPr lang="en-US"/>
              <a:t>: Your learners are primarily working adults who are returning to school to further their education. They have full-time jobs and family responsibilities, limiting the time they can devote to learning.</a:t>
            </a:r>
            <a:endParaRPr/>
          </a:p>
          <a:p>
            <a:pPr marL="914400" lvl="1" indent="-298450" algn="l" rtl="0">
              <a:lnSpc>
                <a:spcPct val="100000"/>
              </a:lnSpc>
              <a:spcBef>
                <a:spcPts val="0"/>
              </a:spcBef>
              <a:spcAft>
                <a:spcPts val="0"/>
              </a:spcAft>
              <a:buSzPts val="1100"/>
              <a:buChar char="○"/>
            </a:pPr>
            <a:r>
              <a:rPr lang="en-US" b="1"/>
              <a:t>Language Barriers</a:t>
            </a:r>
            <a:r>
              <a:rPr lang="en-US"/>
              <a:t>: The adult learners you are teaching are English language learners (ELLs). They are highly motivated but struggle with language barriers when using English-based digital learning tools and platforms.</a:t>
            </a:r>
            <a:endParaRPr/>
          </a:p>
          <a:p>
            <a:pPr marL="457200" lvl="0" indent="-298450" algn="l" rtl="0">
              <a:lnSpc>
                <a:spcPct val="100000"/>
              </a:lnSpc>
              <a:spcBef>
                <a:spcPts val="0"/>
              </a:spcBef>
              <a:spcAft>
                <a:spcPts val="0"/>
              </a:spcAft>
              <a:buSzPts val="1100"/>
              <a:buChar char="●"/>
            </a:pPr>
            <a:r>
              <a:rPr lang="en-US"/>
              <a:t>Provide guiding questions to help support the conversation. Example questions might include: </a:t>
            </a:r>
            <a:endParaRPr/>
          </a:p>
          <a:p>
            <a:pPr marL="914400" lvl="1" indent="-298450" algn="l" rtl="0">
              <a:lnSpc>
                <a:spcPct val="100000"/>
              </a:lnSpc>
              <a:spcBef>
                <a:spcPts val="0"/>
              </a:spcBef>
              <a:spcAft>
                <a:spcPts val="0"/>
              </a:spcAft>
              <a:buSzPts val="1100"/>
              <a:buChar char="○"/>
            </a:pPr>
            <a:r>
              <a:rPr lang="en-US"/>
              <a:t>What are the specific needs of your learners in this scenario? </a:t>
            </a:r>
            <a:endParaRPr/>
          </a:p>
          <a:p>
            <a:pPr marL="914400" lvl="1" indent="-298450" algn="l" rtl="0">
              <a:lnSpc>
                <a:spcPct val="100000"/>
              </a:lnSpc>
              <a:spcBef>
                <a:spcPts val="0"/>
              </a:spcBef>
              <a:spcAft>
                <a:spcPts val="0"/>
              </a:spcAft>
              <a:buSzPts val="1100"/>
              <a:buChar char="○"/>
            </a:pPr>
            <a:r>
              <a:rPr lang="en-US"/>
              <a:t>What is the appropriate balance between synchronous and asynchronous content? </a:t>
            </a:r>
            <a:endParaRPr/>
          </a:p>
          <a:p>
            <a:pPr marL="914400" lvl="1" indent="-298450" algn="l" rtl="0">
              <a:lnSpc>
                <a:spcPct val="100000"/>
              </a:lnSpc>
              <a:spcBef>
                <a:spcPts val="0"/>
              </a:spcBef>
              <a:spcAft>
                <a:spcPts val="0"/>
              </a:spcAft>
              <a:buSzPts val="1100"/>
              <a:buChar char="○"/>
            </a:pPr>
            <a:r>
              <a:rPr lang="en-US"/>
              <a:t>Which digital tools might be most effective for this scenario? </a:t>
            </a:r>
            <a:endParaRPr/>
          </a:p>
          <a:p>
            <a:pPr marL="914400" lvl="1" indent="-298450" algn="l" rtl="0">
              <a:lnSpc>
                <a:spcPct val="100000"/>
              </a:lnSpc>
              <a:spcBef>
                <a:spcPts val="0"/>
              </a:spcBef>
              <a:spcAft>
                <a:spcPts val="0"/>
              </a:spcAft>
              <a:buSzPts val="1100"/>
              <a:buChar char="○"/>
            </a:pPr>
            <a:r>
              <a:rPr lang="en-US"/>
              <a:t>How can you ensure accessibility and equity in your learning design?</a:t>
            </a:r>
            <a:endParaRPr/>
          </a:p>
          <a:p>
            <a:pPr marL="457200" lvl="0" indent="-298450" algn="l" rtl="0">
              <a:lnSpc>
                <a:spcPct val="100000"/>
              </a:lnSpc>
              <a:spcBef>
                <a:spcPts val="0"/>
              </a:spcBef>
              <a:spcAft>
                <a:spcPts val="0"/>
              </a:spcAft>
              <a:buSzPts val="1100"/>
              <a:buChar char="●"/>
            </a:pPr>
            <a:r>
              <a:rPr lang="en-US" b="1">
                <a:solidFill>
                  <a:schemeClr val="dk1"/>
                </a:solidFill>
              </a:rPr>
              <a:t>🗣️ Facilitation tip. </a:t>
            </a:r>
            <a:r>
              <a:rPr lang="en-US">
                <a:solidFill>
                  <a:schemeClr val="dk1"/>
                </a:solidFill>
              </a:rPr>
              <a:t>The scenarios and guiding questions are also provided in the Slides template, so direct participants to the appropriate slide and encourage groups to use the template to guide the conversation and organize their response to share with the full group at the end of the activity.</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If groups are struggling, consider sharing one potential solution from the speaker notes on </a:t>
            </a:r>
            <a:r>
              <a:rPr lang="en-US" u="sng">
                <a:solidFill>
                  <a:schemeClr val="hlink"/>
                </a:solidFill>
                <a:hlinkClick r:id="rId4" action="ppaction://hlinksldjump"/>
              </a:rPr>
              <a:t>slide 12</a:t>
            </a:r>
            <a:r>
              <a:rPr lang="en-US">
                <a:solidFill>
                  <a:schemeClr val="dk1"/>
                </a:solidFill>
              </a:rPr>
              <a:t> to model what kind of planning process we are trying to develop:</a:t>
            </a:r>
            <a:endParaRPr>
              <a:solidFill>
                <a:schemeClr val="dk1"/>
              </a:solidFill>
            </a:endParaRPr>
          </a:p>
          <a:p>
            <a:pPr marL="914400" lvl="1" indent="-298450" algn="l" rtl="0">
              <a:lnSpc>
                <a:spcPct val="100000"/>
              </a:lnSpc>
              <a:spcBef>
                <a:spcPts val="0"/>
              </a:spcBef>
              <a:spcAft>
                <a:spcPts val="0"/>
              </a:spcAft>
              <a:buClr>
                <a:schemeClr val="dk1"/>
              </a:buClr>
              <a:buSzPts val="1100"/>
              <a:buChar char="○"/>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4d6b34c31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24d6b34c31e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00000"/>
              </a:lnSpc>
              <a:spcBef>
                <a:spcPts val="0"/>
              </a:spcBef>
              <a:spcAft>
                <a:spcPts val="0"/>
              </a:spcAft>
              <a:buSzPts val="1100"/>
              <a:buChar char="○"/>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This would allow</a:t>
            </a:r>
            <a:r>
              <a:rPr lang="en-US"/>
              <a:t> learners to choose between in-person, synchronous online, and asynchronous online participation. Tools like Padlet could be used for asynchronous brainstorming and discussion activities, and Zoom for synchronous sessions. The use of an LMS like Canvas would enable learners to access materials and collaborate with classmates at their convenience.</a:t>
            </a:r>
            <a:endParaRPr/>
          </a:p>
          <a:p>
            <a:pPr marL="914400" lvl="1" indent="-298450" algn="l" rtl="0">
              <a:lnSpc>
                <a:spcPct val="100000"/>
              </a:lnSpc>
              <a:spcBef>
                <a:spcPts val="0"/>
              </a:spcBef>
              <a:spcAft>
                <a:spcPts val="0"/>
              </a:spcAft>
              <a:buSzPts val="1100"/>
              <a:buChar char="○"/>
            </a:pPr>
            <a:r>
              <a:rPr lang="en-US" b="1"/>
              <a:t>Language Barriers</a:t>
            </a:r>
            <a:r>
              <a:rPr lang="en-US"/>
              <a:t>: For ELLs, the plan might involve incorporating translation tools like </a:t>
            </a:r>
            <a:r>
              <a:rPr lang="en-US" u="sng">
                <a:solidFill>
                  <a:schemeClr val="hlink"/>
                </a:solidFill>
                <a:hlinkClick r:id="rId3"/>
              </a:rPr>
              <a:t>Google Translate</a:t>
            </a:r>
            <a:r>
              <a:rPr lang="en-US"/>
              <a:t> into the digital learning platform. The educators might also choose to incorporate English language learning software like </a:t>
            </a:r>
            <a:r>
              <a:rPr lang="en-US" u="sng">
                <a:solidFill>
                  <a:schemeClr val="hlink"/>
                </a:solidFill>
                <a:hlinkClick r:id="rId4"/>
              </a:rPr>
              <a:t>Rosetta Stone</a:t>
            </a:r>
            <a:r>
              <a:rPr lang="en-US"/>
              <a:t> or </a:t>
            </a:r>
            <a:r>
              <a:rPr lang="en-US" u="sng">
                <a:solidFill>
                  <a:schemeClr val="hlink"/>
                </a:solidFill>
                <a:hlinkClick r:id="rId5"/>
              </a:rPr>
              <a:t>Duolingo</a:t>
            </a:r>
            <a:r>
              <a:rPr lang="en-US"/>
              <a:t>. Visual aids, interactive activities, and multimedia content could be emphasized to support comprehension. Synchronous sessions could incorporate breakout rooms for smaller, more comfortable discussion groups with peer support.</a:t>
            </a:r>
            <a:endParaRPr/>
          </a:p>
          <a:p>
            <a:pPr marL="457200" lvl="0" indent="-298450" algn="l" rtl="0">
              <a:lnSpc>
                <a:spcPct val="100000"/>
              </a:lnSpc>
              <a:spcBef>
                <a:spcPts val="0"/>
              </a:spcBef>
              <a:spcAft>
                <a:spcPts val="0"/>
              </a:spcAft>
              <a:buSzPts val="1100"/>
              <a:buChar char="●"/>
            </a:pPr>
            <a:r>
              <a:rPr lang="en-US"/>
              <a:t>Consider also sharing potential tech tools that can be considered as part of the activity:</a:t>
            </a:r>
            <a:endParaRPr/>
          </a:p>
          <a:p>
            <a:pPr marL="914400" lvl="1" indent="-298450" algn="l" rtl="0">
              <a:lnSpc>
                <a:spcPct val="100000"/>
              </a:lnSpc>
              <a:spcBef>
                <a:spcPts val="0"/>
              </a:spcBef>
              <a:spcAft>
                <a:spcPts val="0"/>
              </a:spcAft>
              <a:buSzPts val="1100"/>
              <a:buChar char="○"/>
            </a:pPr>
            <a:r>
              <a:rPr lang="en-US"/>
              <a:t>GCFGlobal</a:t>
            </a:r>
            <a:endParaRPr/>
          </a:p>
          <a:p>
            <a:pPr marL="914400" lvl="1" indent="-298450" algn="l" rtl="0">
              <a:lnSpc>
                <a:spcPct val="100000"/>
              </a:lnSpc>
              <a:spcBef>
                <a:spcPts val="0"/>
              </a:spcBef>
              <a:spcAft>
                <a:spcPts val="0"/>
              </a:spcAft>
              <a:buSzPts val="1100"/>
              <a:buChar char="○"/>
            </a:pPr>
            <a:r>
              <a:rPr lang="en-US"/>
              <a:t>Single Sign-On</a:t>
            </a:r>
            <a:endParaRPr/>
          </a:p>
          <a:p>
            <a:pPr marL="914400" lvl="1" indent="-298450" algn="l" rtl="0">
              <a:lnSpc>
                <a:spcPct val="100000"/>
              </a:lnSpc>
              <a:spcBef>
                <a:spcPts val="0"/>
              </a:spcBef>
              <a:spcAft>
                <a:spcPts val="0"/>
              </a:spcAft>
              <a:buSzPts val="1100"/>
              <a:buChar char="○"/>
            </a:pPr>
            <a:r>
              <a:rPr lang="en-US"/>
              <a:t>Moodle</a:t>
            </a:r>
            <a:endParaRPr/>
          </a:p>
          <a:p>
            <a:pPr marL="914400" lvl="1" indent="-298450" algn="l" rtl="0">
              <a:lnSpc>
                <a:spcPct val="100000"/>
              </a:lnSpc>
              <a:spcBef>
                <a:spcPts val="0"/>
              </a:spcBef>
              <a:spcAft>
                <a:spcPts val="0"/>
              </a:spcAft>
              <a:buSzPts val="1100"/>
              <a:buChar char="○"/>
            </a:pPr>
            <a:r>
              <a:rPr lang="en-US"/>
              <a:t>Immersive Reader</a:t>
            </a:r>
            <a:endParaRPr/>
          </a:p>
          <a:p>
            <a:pPr marL="914400" lvl="1" indent="-298450" algn="l" rtl="0">
              <a:lnSpc>
                <a:spcPct val="100000"/>
              </a:lnSpc>
              <a:spcBef>
                <a:spcPts val="0"/>
              </a:spcBef>
              <a:spcAft>
                <a:spcPts val="0"/>
              </a:spcAft>
              <a:buSzPts val="1100"/>
              <a:buChar char="○"/>
            </a:pPr>
            <a:r>
              <a:rPr lang="en-US"/>
              <a:t>Padlet</a:t>
            </a:r>
            <a:endParaRPr/>
          </a:p>
          <a:p>
            <a:pPr marL="914400" lvl="1" indent="-298450" algn="l" rtl="0">
              <a:lnSpc>
                <a:spcPct val="100000"/>
              </a:lnSpc>
              <a:spcBef>
                <a:spcPts val="0"/>
              </a:spcBef>
              <a:spcAft>
                <a:spcPts val="0"/>
              </a:spcAft>
              <a:buSzPts val="1100"/>
              <a:buChar char="○"/>
            </a:pPr>
            <a:r>
              <a:rPr lang="en-US"/>
              <a:t>Duolingo</a:t>
            </a:r>
            <a:endParaRPr/>
          </a:p>
          <a:p>
            <a:pPr marL="914400" lvl="1" indent="-298450" algn="l" rtl="0">
              <a:lnSpc>
                <a:spcPct val="100000"/>
              </a:lnSpc>
              <a:spcBef>
                <a:spcPts val="0"/>
              </a:spcBef>
              <a:spcAft>
                <a:spcPts val="0"/>
              </a:spcAft>
              <a:buSzPts val="1100"/>
              <a:buChar char="○"/>
            </a:pPr>
            <a:r>
              <a:rPr lang="en-US"/>
              <a:t>…etc.</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d6b34c31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24d6b34c31e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solidFill>
                  <a:schemeClr val="dk1"/>
                </a:solidFill>
              </a:rPr>
              <a:t>🕧 = 5 minutes for small group reflection, then 10 minutes for sharing with the full group.</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Each group will select a representative to share their digital learning experience design with the whole class.</a:t>
            </a:r>
            <a:endParaRPr/>
          </a:p>
          <a:p>
            <a:pPr marL="457200" lvl="0" indent="-298450" algn="l" rtl="0">
              <a:lnSpc>
                <a:spcPct val="100000"/>
              </a:lnSpc>
              <a:spcBef>
                <a:spcPts val="0"/>
              </a:spcBef>
              <a:spcAft>
                <a:spcPts val="0"/>
              </a:spcAft>
              <a:buSzPts val="1100"/>
              <a:buChar char="●"/>
            </a:pPr>
            <a:r>
              <a:rPr lang="en-US"/>
              <a:t>Using the share screen feature, the group’s can discuss their design, explaining their choices and how they addressed the scenario.</a:t>
            </a:r>
            <a:endParaRPr/>
          </a:p>
          <a:p>
            <a:pPr marL="457200" lvl="0" indent="-298450" algn="l" rtl="0">
              <a:lnSpc>
                <a:spcPct val="100000"/>
              </a:lnSpc>
              <a:spcBef>
                <a:spcPts val="0"/>
              </a:spcBef>
              <a:spcAft>
                <a:spcPts val="0"/>
              </a:spcAft>
              <a:buSzPts val="1100"/>
              <a:buChar char="●"/>
            </a:pPr>
            <a:r>
              <a:rPr lang="en-US"/>
              <a:t>After each presentation, there will be time for Q&amp;A and feedback from other participants and the facilitator.</a:t>
            </a:r>
            <a:endParaRPr/>
          </a:p>
          <a:p>
            <a:pPr marL="457200" lvl="0" indent="-298450" algn="l" rtl="0">
              <a:lnSpc>
                <a:spcPct val="100000"/>
              </a:lnSpc>
              <a:spcBef>
                <a:spcPts val="0"/>
              </a:spcBef>
              <a:spcAft>
                <a:spcPts val="0"/>
              </a:spcAft>
              <a:buSzPts val="1100"/>
              <a:buChar char="●"/>
            </a:pPr>
            <a:r>
              <a:rPr lang="en-US"/>
              <a:t>Questions that groups can reflect on as they share their example include:</a:t>
            </a:r>
            <a:endParaRPr/>
          </a:p>
          <a:p>
            <a:pPr marL="914400" lvl="1" indent="-298450" algn="l" rtl="0">
              <a:lnSpc>
                <a:spcPct val="100000"/>
              </a:lnSpc>
              <a:spcBef>
                <a:spcPts val="0"/>
              </a:spcBef>
              <a:spcAft>
                <a:spcPts val="0"/>
              </a:spcAft>
              <a:buSzPts val="1100"/>
              <a:buChar char="○"/>
            </a:pPr>
            <a:r>
              <a:rPr lang="en-US"/>
              <a:t>What was the most challenging aspect of creating your digital learning experience, and why?</a:t>
            </a:r>
            <a:endParaRPr/>
          </a:p>
          <a:p>
            <a:pPr marL="914400" lvl="1" indent="-298450" algn="l" rtl="0">
              <a:lnSpc>
                <a:spcPct val="100000"/>
              </a:lnSpc>
              <a:spcBef>
                <a:spcPts val="0"/>
              </a:spcBef>
              <a:spcAft>
                <a:spcPts val="0"/>
              </a:spcAft>
              <a:buSzPts val="1100"/>
              <a:buChar char="○"/>
            </a:pPr>
            <a:r>
              <a:rPr lang="en-US"/>
              <a:t>What digital tools did you choose and why? How do these tools enhance the learning experience?</a:t>
            </a:r>
            <a:endParaRPr/>
          </a:p>
          <a:p>
            <a:pPr marL="914400" lvl="1" indent="-298450" algn="l" rtl="0">
              <a:lnSpc>
                <a:spcPct val="100000"/>
              </a:lnSpc>
              <a:spcBef>
                <a:spcPts val="0"/>
              </a:spcBef>
              <a:spcAft>
                <a:spcPts val="0"/>
              </a:spcAft>
              <a:buSzPts val="1100"/>
              <a:buChar char="○"/>
            </a:pPr>
            <a:r>
              <a:rPr lang="en-US"/>
              <a:t>How did your group balance synchronous and asynchronous elements? </a:t>
            </a:r>
            <a:endParaRPr/>
          </a:p>
          <a:p>
            <a:pPr marL="457200" lvl="0" indent="-298450" algn="l" rtl="0">
              <a:lnSpc>
                <a:spcPct val="115000"/>
              </a:lnSpc>
              <a:spcBef>
                <a:spcPts val="0"/>
              </a:spcBef>
              <a:spcAft>
                <a:spcPts val="0"/>
              </a:spcAft>
              <a:buSzPts val="1100"/>
              <a:buChar char="●"/>
            </a:pPr>
            <a:r>
              <a:rPr lang="en-US" b="1">
                <a:solidFill>
                  <a:schemeClr val="dk1"/>
                </a:solidFill>
              </a:rPr>
              <a:t>🗣️ Facilitation tip</a:t>
            </a:r>
            <a:r>
              <a:rPr lang="en-US">
                <a:solidFill>
                  <a:schemeClr val="dk1"/>
                </a:solidFill>
              </a:rPr>
              <a:t>: Note that groups do not need to answer every question but can rather pick and choose those that seem most relevant for offering insight into their thinking and planning process.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4d6b34c31e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solidFill>
                  <a:schemeClr val="dk1"/>
                </a:solidFill>
              </a:rPr>
              <a:t>🕧 = 5 minutes</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US">
                <a:solidFill>
                  <a:schemeClr val="dk1"/>
                </a:solidFill>
              </a:rPr>
              <a:t>Review key concepts from the chapter and offer ideas on how to continue learning after today’s session.</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AutoNum type="arabicPeriod"/>
            </a:pPr>
            <a:r>
              <a:rPr lang="en-US" b="1"/>
              <a:t>Understanding and Implementing Digital Learning Models</a:t>
            </a:r>
            <a:endParaRPr b="1"/>
          </a:p>
          <a:p>
            <a:pPr marL="914400" lvl="1" indent="-298450" algn="l" rtl="0">
              <a:lnSpc>
                <a:spcPct val="100000"/>
              </a:lnSpc>
              <a:spcBef>
                <a:spcPts val="0"/>
              </a:spcBef>
              <a:spcAft>
                <a:spcPts val="0"/>
              </a:spcAft>
              <a:buSzPts val="1100"/>
              <a:buChar char="●"/>
            </a:pPr>
            <a:r>
              <a:rPr lang="en-US"/>
              <a:t>Explored the concepts and importance of synchronous and asynchronous learning in digital education, explaining their benefits and drawbacks.</a:t>
            </a:r>
            <a:endParaRPr/>
          </a:p>
          <a:p>
            <a:pPr marL="914400" lvl="1" indent="-298450" algn="l" rtl="0">
              <a:lnSpc>
                <a:spcPct val="100000"/>
              </a:lnSpc>
              <a:spcBef>
                <a:spcPts val="0"/>
              </a:spcBef>
              <a:spcAft>
                <a:spcPts val="0"/>
              </a:spcAft>
              <a:buSzPts val="1100"/>
              <a:buChar char="●"/>
            </a:pPr>
            <a:r>
              <a:rPr lang="en-US"/>
              <a:t>Delved into key considerations for planning and implementing digital learning experiences, focusing on accommodating diverse learners' needs and ensuring accessibility.</a:t>
            </a:r>
            <a:endParaRPr/>
          </a:p>
          <a:p>
            <a:pPr marL="914400" lvl="1" indent="-298450" algn="l" rtl="0">
              <a:lnSpc>
                <a:spcPct val="100000"/>
              </a:lnSpc>
              <a:spcBef>
                <a:spcPts val="0"/>
              </a:spcBef>
              <a:spcAft>
                <a:spcPts val="0"/>
              </a:spcAft>
              <a:buSzPts val="1100"/>
              <a:buChar char="●"/>
            </a:pPr>
            <a:r>
              <a:rPr lang="en-US"/>
              <a:t>Discussed the importance of continuous iteration and improvement in digital learning experiences to empower adult learners in a digital world.</a:t>
            </a:r>
            <a:endParaRPr/>
          </a:p>
          <a:p>
            <a:pPr marL="457200" lvl="0" indent="-298450" algn="l" rtl="0">
              <a:lnSpc>
                <a:spcPct val="100000"/>
              </a:lnSpc>
              <a:spcBef>
                <a:spcPts val="0"/>
              </a:spcBef>
              <a:spcAft>
                <a:spcPts val="0"/>
              </a:spcAft>
              <a:buSzPts val="1100"/>
              <a:buAutoNum type="arabicPeriod"/>
            </a:pPr>
            <a:r>
              <a:rPr lang="en-US" b="1"/>
              <a:t>Addressing Equity and Accessibility in Digital Learning</a:t>
            </a:r>
            <a:endParaRPr b="1"/>
          </a:p>
          <a:p>
            <a:pPr marL="914400" lvl="1" indent="-298450" algn="l" rtl="0">
              <a:lnSpc>
                <a:spcPct val="100000"/>
              </a:lnSpc>
              <a:spcBef>
                <a:spcPts val="0"/>
              </a:spcBef>
              <a:spcAft>
                <a:spcPts val="0"/>
              </a:spcAft>
              <a:buSzPts val="1100"/>
              <a:buChar char="●"/>
            </a:pPr>
            <a:r>
              <a:rPr lang="en-US"/>
              <a:t>Highlighted the importance of ensuring equity and accessibility in digital learning, offering strategies to address potential barriers.</a:t>
            </a:r>
            <a:endParaRPr/>
          </a:p>
          <a:p>
            <a:pPr marL="914400" lvl="1" indent="-298450" algn="l" rtl="0">
              <a:lnSpc>
                <a:spcPct val="100000"/>
              </a:lnSpc>
              <a:spcBef>
                <a:spcPts val="0"/>
              </a:spcBef>
              <a:spcAft>
                <a:spcPts val="0"/>
              </a:spcAft>
              <a:buSzPts val="1100"/>
              <a:buChar char="●"/>
            </a:pPr>
            <a:r>
              <a:rPr lang="en-US"/>
              <a:t>Emphasized the importance of providing digital literacy support to students, which can involve linking to online tutorials or starting lessons with a digital literacy overview.</a:t>
            </a:r>
            <a:endParaRPr/>
          </a:p>
          <a:p>
            <a:pPr marL="0" lvl="0" indent="0" algn="l" rtl="0">
              <a:lnSpc>
                <a:spcPct val="100000"/>
              </a:lnSpc>
              <a:spcBef>
                <a:spcPts val="0"/>
              </a:spcBef>
              <a:spcAft>
                <a:spcPts val="0"/>
              </a:spcAft>
              <a:buSzPts val="1100"/>
              <a:buNone/>
            </a:pPr>
            <a:endParaRPr/>
          </a:p>
        </p:txBody>
      </p:sp>
      <p:sp>
        <p:nvSpPr>
          <p:cNvPr id="127" name="Google Shape;127;g24d6b34c31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252bd69014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 name="Google Shape;39;g252bd69014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4d6b34c31e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 name="Google Shape;47;g24d6b34c31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1 minute</a:t>
            </a:r>
            <a:br>
              <a:rPr lang="en-US">
                <a:solidFill>
                  <a:schemeClr val="dk1"/>
                </a:solidFill>
              </a:rPr>
            </a:b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Welcome the group to the session on adopting models that work.</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b="1">
                <a:solidFill>
                  <a:schemeClr val="dk1"/>
                </a:solidFill>
              </a:rPr>
              <a:t>📄Reference to </a:t>
            </a:r>
            <a:r>
              <a:rPr lang="en-US" b="1" u="sng">
                <a:solidFill>
                  <a:srgbClr val="1155CC"/>
                </a:solidFill>
                <a:hlinkClick r:id="rId3">
                  <a:extLst>
                    <a:ext uri="{A12FA001-AC4F-418D-AE19-62706E023703}">
                      <ahyp:hlinkClr xmlns:ahyp="http://schemas.microsoft.com/office/drawing/2018/hyperlinkcolor" val="tx"/>
                    </a:ext>
                  </a:extLst>
                </a:hlinkClick>
              </a:rPr>
              <a:t>DLG</a:t>
            </a:r>
            <a:r>
              <a:rPr lang="en-US">
                <a:solidFill>
                  <a:schemeClr val="dk1"/>
                </a:solidFill>
              </a:rPr>
              <a:t>.Today’s session and activity are tied to Chapter 5 of the Digital Learning Guidance, which is published as a PDF on the OTAN site alongside a self-paced course in Canvas where you can explore these ideas in more depth.</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Introduce today’s focus = understanding and implementing effective digital learning models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Review today’s objectives:	</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Articulate the key considerations and challenges when implementing digital learning models in adult education.</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Apply strategies and digital tools to design an inclusive and accessible digital learning experience that addresses diverse learners' needs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By the end of this session, the group will have explored strategies for using digital learning models to help adult learners overcome common challenges and barriers to engaging with training programs.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54e01f8574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g254e01f8574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1 minute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Provide an overview of the agenda, which includes a warm-up activity, group discussion, an opportunity to apply key concepts, and a short reflection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4d1eb1be72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24d1eb1be72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solidFill>
                  <a:schemeClr val="dk1"/>
                </a:solidFill>
              </a:rPr>
              <a:t>🕧 = 5 minutes</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solidFill>
                  <a:schemeClr val="dk1"/>
                </a:solidFill>
              </a:rPr>
              <a:t>💻 </a:t>
            </a:r>
            <a:r>
              <a:rPr lang="en-US"/>
              <a:t>Create an online polling environment using </a:t>
            </a:r>
            <a:r>
              <a:rPr lang="en-US" u="sng">
                <a:solidFill>
                  <a:schemeClr val="hlink"/>
                </a:solidFill>
                <a:hlinkClick r:id="rId3"/>
              </a:rPr>
              <a:t>Mentimeter</a:t>
            </a:r>
            <a:r>
              <a:rPr lang="en-US"/>
              <a:t> or </a:t>
            </a:r>
            <a:r>
              <a:rPr lang="en-US" u="sng">
                <a:solidFill>
                  <a:schemeClr val="hlink"/>
                </a:solidFill>
                <a:hlinkClick r:id="rId4"/>
              </a:rPr>
              <a:t>Poll Everywhere</a:t>
            </a:r>
            <a:endParaRPr/>
          </a:p>
          <a:p>
            <a:pPr marL="914400" lvl="1" indent="-298450" algn="l" rtl="0">
              <a:lnSpc>
                <a:spcPct val="100000"/>
              </a:lnSpc>
              <a:spcBef>
                <a:spcPts val="0"/>
              </a:spcBef>
              <a:spcAft>
                <a:spcPts val="0"/>
              </a:spcAft>
              <a:buSzPts val="1100"/>
              <a:buChar char="○"/>
            </a:pPr>
            <a:r>
              <a:rPr lang="en-US" b="1"/>
              <a:t>Insert the link in the slide and paste it here for easy reference</a:t>
            </a:r>
            <a:endParaRPr b="1"/>
          </a:p>
          <a:p>
            <a:pPr marL="1371600" lvl="2" indent="-298450" algn="l" rtl="0">
              <a:lnSpc>
                <a:spcPct val="100000"/>
              </a:lnSpc>
              <a:spcBef>
                <a:spcPts val="0"/>
              </a:spcBef>
              <a:spcAft>
                <a:spcPts val="0"/>
              </a:spcAft>
              <a:buSzPts val="1100"/>
              <a:buChar char="■"/>
            </a:pPr>
            <a:r>
              <a:rPr lang="en-US" b="1">
                <a:solidFill>
                  <a:schemeClr val="dk1"/>
                </a:solidFill>
              </a:rPr>
              <a:t>🗣️ Facilitation tip</a:t>
            </a:r>
            <a:r>
              <a:rPr lang="en-US"/>
              <a:t>. Here’s a short tutorial for </a:t>
            </a:r>
            <a:r>
              <a:rPr lang="en-US" u="sng">
                <a:solidFill>
                  <a:schemeClr val="hlink"/>
                </a:solidFill>
                <a:hlinkClick r:id="rId5"/>
              </a:rPr>
              <a:t>Mentimeter</a:t>
            </a:r>
            <a:r>
              <a:rPr lang="en-US"/>
              <a:t> and </a:t>
            </a:r>
            <a:r>
              <a:rPr lang="en-US" u="sng">
                <a:solidFill>
                  <a:schemeClr val="hlink"/>
                </a:solidFill>
                <a:hlinkClick r:id="rId6"/>
              </a:rPr>
              <a:t>Poll Everywhere</a:t>
            </a:r>
            <a:r>
              <a:rPr lang="en-US"/>
              <a:t> to help guide the creation of the online poll</a:t>
            </a:r>
            <a:endParaRPr/>
          </a:p>
          <a:p>
            <a:pPr marL="457200" lvl="0" indent="-298450" algn="l" rtl="0">
              <a:lnSpc>
                <a:spcPct val="100000"/>
              </a:lnSpc>
              <a:spcBef>
                <a:spcPts val="0"/>
              </a:spcBef>
              <a:spcAft>
                <a:spcPts val="0"/>
              </a:spcAft>
              <a:buSzPts val="1100"/>
              <a:buChar char="●"/>
            </a:pPr>
            <a:r>
              <a:rPr lang="en-US"/>
              <a:t>Instruct participants to share two true statements and one false statement about their e</a:t>
            </a:r>
            <a:r>
              <a:rPr lang="en-US" b="1"/>
              <a:t>xperiences with digital learning.</a:t>
            </a:r>
            <a:endParaRPr b="1"/>
          </a:p>
          <a:p>
            <a:pPr marL="914400" lvl="1" indent="-298450" algn="l" rtl="0">
              <a:lnSpc>
                <a:spcPct val="100000"/>
              </a:lnSpc>
              <a:spcBef>
                <a:spcPts val="0"/>
              </a:spcBef>
              <a:spcAft>
                <a:spcPts val="0"/>
              </a:spcAft>
              <a:buSzPts val="1100"/>
              <a:buChar char="○"/>
            </a:pPr>
            <a:r>
              <a:rPr lang="en-US"/>
              <a:t>For example, a participant might share:</a:t>
            </a:r>
            <a:endParaRPr/>
          </a:p>
          <a:p>
            <a:pPr marL="1371600" lvl="2" indent="-298450" algn="l" rtl="0">
              <a:lnSpc>
                <a:spcPct val="100000"/>
              </a:lnSpc>
              <a:spcBef>
                <a:spcPts val="0"/>
              </a:spcBef>
              <a:spcAft>
                <a:spcPts val="0"/>
              </a:spcAft>
              <a:buSzPts val="1100"/>
              <a:buChar char="■"/>
            </a:pPr>
            <a:r>
              <a:rPr lang="en-US"/>
              <a:t>"I have been using digital learning tools for five years." (Truth)</a:t>
            </a:r>
            <a:endParaRPr/>
          </a:p>
          <a:p>
            <a:pPr marL="1371600" lvl="2" indent="-298450" algn="l" rtl="0">
              <a:lnSpc>
                <a:spcPct val="100000"/>
              </a:lnSpc>
              <a:spcBef>
                <a:spcPts val="0"/>
              </a:spcBef>
              <a:spcAft>
                <a:spcPts val="0"/>
              </a:spcAft>
              <a:buSzPts val="1100"/>
              <a:buChar char="■"/>
            </a:pPr>
            <a:r>
              <a:rPr lang="en-US"/>
              <a:t>"I have designed an entire online course." (Truth)</a:t>
            </a:r>
            <a:endParaRPr/>
          </a:p>
          <a:p>
            <a:pPr marL="1371600" lvl="2" indent="-298450" algn="l" rtl="0">
              <a:lnSpc>
                <a:spcPct val="100000"/>
              </a:lnSpc>
              <a:spcBef>
                <a:spcPts val="0"/>
              </a:spcBef>
              <a:spcAft>
                <a:spcPts val="0"/>
              </a:spcAft>
              <a:buSzPts val="1100"/>
              <a:buChar char="■"/>
            </a:pPr>
            <a:r>
              <a:rPr lang="en-US"/>
              <a:t>"I can code in three different programming languages." (Lie)</a:t>
            </a:r>
            <a:endParaRPr/>
          </a:p>
          <a:p>
            <a:pPr marL="457200" lvl="0" indent="-298450" algn="l" rtl="0">
              <a:lnSpc>
                <a:spcPct val="100000"/>
              </a:lnSpc>
              <a:spcBef>
                <a:spcPts val="0"/>
              </a:spcBef>
              <a:spcAft>
                <a:spcPts val="0"/>
              </a:spcAft>
              <a:buSzPts val="1100"/>
              <a:buChar char="●"/>
            </a:pPr>
            <a:r>
              <a:rPr lang="en-US"/>
              <a:t>As the facilitator, ask participants to identify the statements that seem to be a lie. </a:t>
            </a:r>
            <a:endParaRPr/>
          </a:p>
          <a:p>
            <a:pPr marL="457200" lvl="0" indent="-298450" algn="l" rtl="0">
              <a:lnSpc>
                <a:spcPct val="100000"/>
              </a:lnSpc>
              <a:spcBef>
                <a:spcPts val="0"/>
              </a:spcBef>
              <a:spcAft>
                <a:spcPts val="0"/>
              </a:spcAft>
              <a:buSzPts val="1100"/>
              <a:buChar char="●"/>
            </a:pPr>
            <a:r>
              <a:rPr lang="en-US"/>
              <a:t>When a lie is correctly identified, the person that submitted the statement can then identity their two truths and talk a little about the context surrounding each statement shared.</a:t>
            </a:r>
            <a:endParaRPr/>
          </a:p>
          <a:p>
            <a:pPr marL="457200" lvl="0" indent="-298450" algn="l" rtl="0">
              <a:lnSpc>
                <a:spcPct val="100000"/>
              </a:lnSpc>
              <a:spcBef>
                <a:spcPts val="0"/>
              </a:spcBef>
              <a:spcAft>
                <a:spcPts val="0"/>
              </a:spcAft>
              <a:buSzPts val="1100"/>
              <a:buChar char="●"/>
            </a:pPr>
            <a:r>
              <a:rPr lang="en-US"/>
              <a:t>The goals of this activity are to:</a:t>
            </a:r>
            <a:endParaRPr/>
          </a:p>
          <a:p>
            <a:pPr marL="914400" lvl="1" indent="-298450" algn="l" rtl="0">
              <a:lnSpc>
                <a:spcPct val="100000"/>
              </a:lnSpc>
              <a:spcBef>
                <a:spcPts val="0"/>
              </a:spcBef>
              <a:spcAft>
                <a:spcPts val="0"/>
              </a:spcAft>
              <a:buSzPts val="1100"/>
              <a:buChar char="○"/>
            </a:pPr>
            <a:r>
              <a:rPr lang="en-US"/>
              <a:t>Have fun</a:t>
            </a:r>
            <a:endParaRPr/>
          </a:p>
          <a:p>
            <a:pPr marL="914400" lvl="1" indent="-298450" algn="l" rtl="0">
              <a:lnSpc>
                <a:spcPct val="100000"/>
              </a:lnSpc>
              <a:spcBef>
                <a:spcPts val="0"/>
              </a:spcBef>
              <a:spcAft>
                <a:spcPts val="0"/>
              </a:spcAft>
              <a:buSzPts val="1100"/>
              <a:buChar char="○"/>
            </a:pPr>
            <a:r>
              <a:rPr lang="en-US"/>
              <a:t>Get to know each other</a:t>
            </a:r>
            <a:endParaRPr/>
          </a:p>
          <a:p>
            <a:pPr marL="914400" lvl="1" indent="-298450" algn="l" rtl="0">
              <a:lnSpc>
                <a:spcPct val="100000"/>
              </a:lnSpc>
              <a:spcBef>
                <a:spcPts val="0"/>
              </a:spcBef>
              <a:spcAft>
                <a:spcPts val="0"/>
              </a:spcAft>
              <a:buSzPts val="1100"/>
              <a:buChar char="○"/>
            </a:pPr>
            <a:r>
              <a:rPr lang="en-US"/>
              <a:t>Model use of digital polling tools</a:t>
            </a:r>
            <a:endParaRPr/>
          </a:p>
          <a:p>
            <a:pPr marL="914400" lvl="1" indent="-298450" algn="l" rtl="0">
              <a:lnSpc>
                <a:spcPct val="100000"/>
              </a:lnSpc>
              <a:spcBef>
                <a:spcPts val="0"/>
              </a:spcBef>
              <a:spcAft>
                <a:spcPts val="0"/>
              </a:spcAft>
              <a:buSzPts val="1100"/>
              <a:buChar char="○"/>
            </a:pPr>
            <a:r>
              <a:rPr lang="en-US" b="1"/>
              <a:t>And give participants a chance to get to know each other’s experience with digital tools</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4d6b34c31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g24d6b34c31e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2-3 minutes</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Provide a brief overview of each model. </a:t>
            </a:r>
            <a:endParaRPr/>
          </a:p>
          <a:p>
            <a:pPr marL="457200" lvl="0" indent="-298450" algn="l" rtl="0">
              <a:lnSpc>
                <a:spcPct val="100000"/>
              </a:lnSpc>
              <a:spcBef>
                <a:spcPts val="0"/>
              </a:spcBef>
              <a:spcAft>
                <a:spcPts val="0"/>
              </a:spcAft>
              <a:buSzPts val="1100"/>
              <a:buChar char="●"/>
            </a:pPr>
            <a:r>
              <a:rPr lang="en-US"/>
              <a:t>This is a facilitator-led portion of the session where a definition and brief discussion of each model is provided.</a:t>
            </a:r>
            <a:endParaRPr/>
          </a:p>
          <a:p>
            <a:pPr marL="914400" lvl="1" indent="-298450" algn="l" rtl="0">
              <a:lnSpc>
                <a:spcPct val="100000"/>
              </a:lnSpc>
              <a:spcBef>
                <a:spcPts val="0"/>
              </a:spcBef>
              <a:spcAft>
                <a:spcPts val="0"/>
              </a:spcAft>
              <a:buSzPts val="1100"/>
              <a:buChar char="○"/>
            </a:pPr>
            <a:r>
              <a:rPr lang="en-US"/>
              <a:t>Distance: Distance education encompasses any learning that occurs away from a traditional classroom, including online learning.</a:t>
            </a:r>
            <a:endParaRPr/>
          </a:p>
          <a:p>
            <a:pPr marL="914400" lvl="1" indent="-298450" algn="l" rtl="0">
              <a:lnSpc>
                <a:spcPct val="100000"/>
              </a:lnSpc>
              <a:spcBef>
                <a:spcPts val="0"/>
              </a:spcBef>
              <a:spcAft>
                <a:spcPts val="0"/>
              </a:spcAft>
              <a:buSzPts val="1100"/>
              <a:buChar char="○"/>
            </a:pPr>
            <a:r>
              <a:rPr lang="en-US"/>
              <a:t>Blended: Blended learning combines in-person and online instruction, offering an element of learner control over time, place, path, and pace.</a:t>
            </a:r>
            <a:endParaRPr/>
          </a:p>
          <a:p>
            <a:pPr marL="914400" lvl="1" indent="-298450" algn="l" rtl="0">
              <a:lnSpc>
                <a:spcPct val="100000"/>
              </a:lnSpc>
              <a:spcBef>
                <a:spcPts val="0"/>
              </a:spcBef>
              <a:spcAft>
                <a:spcPts val="0"/>
              </a:spcAft>
              <a:buSzPts val="1100"/>
              <a:buChar char="○"/>
            </a:pPr>
            <a:r>
              <a:rPr lang="en-US"/>
              <a:t>HyFlex: The HyFlex model provides learners the flexibility to choose their mode of participation—online or in-person, synchronous or asynchronous.</a:t>
            </a:r>
            <a:endParaRPr/>
          </a:p>
          <a:p>
            <a:pPr marL="457200" lvl="0" indent="-298450" algn="l" rtl="0">
              <a:lnSpc>
                <a:spcPct val="100000"/>
              </a:lnSpc>
              <a:spcBef>
                <a:spcPts val="0"/>
              </a:spcBef>
              <a:spcAft>
                <a:spcPts val="0"/>
              </a:spcAft>
              <a:buSzPts val="1100"/>
              <a:buChar char="●"/>
            </a:pPr>
            <a:r>
              <a:rPr lang="en-US" b="1">
                <a:solidFill>
                  <a:schemeClr val="dk1"/>
                </a:solidFill>
              </a:rPr>
              <a:t>🗣️ Facilitation tip</a:t>
            </a:r>
            <a:r>
              <a:rPr lang="en-US">
                <a:solidFill>
                  <a:schemeClr val="dk1"/>
                </a:solidFill>
              </a:rPr>
              <a:t>. Depending on the audience, consider asking which models each teacher and/or program has used, is currently using, and/or plans to use moving forward. This will give participants a chance to connect with each other based on current/future plans.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4d1eb1be72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g24d1eb1be72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5 minutes</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Instruct participants to talk with their neighbor about their primary challenges in using technology in the classroom. </a:t>
            </a:r>
            <a:endParaRPr/>
          </a:p>
          <a:p>
            <a:pPr marL="914400" lvl="1" indent="-298450" algn="l" rtl="0">
              <a:lnSpc>
                <a:spcPct val="100000"/>
              </a:lnSpc>
              <a:spcBef>
                <a:spcPts val="0"/>
              </a:spcBef>
              <a:spcAft>
                <a:spcPts val="0"/>
              </a:spcAft>
              <a:buSzPts val="1100"/>
              <a:buChar char="○"/>
            </a:pPr>
            <a:r>
              <a:rPr lang="en-US"/>
              <a:t>This could be any form of digital learning, including fully online, blended, etc.</a:t>
            </a:r>
            <a:endParaRPr/>
          </a:p>
          <a:p>
            <a:pPr marL="914400" lvl="1" indent="-298450" algn="l" rtl="0">
              <a:lnSpc>
                <a:spcPct val="100000"/>
              </a:lnSpc>
              <a:spcBef>
                <a:spcPts val="0"/>
              </a:spcBef>
              <a:spcAft>
                <a:spcPts val="0"/>
              </a:spcAft>
              <a:buSzPts val="1100"/>
              <a:buChar char="○"/>
            </a:pPr>
            <a:r>
              <a:rPr lang="en-US" b="1">
                <a:solidFill>
                  <a:schemeClr val="dk1"/>
                </a:solidFill>
              </a:rPr>
              <a:t>🗣️ Facilitation tip. </a:t>
            </a:r>
            <a:r>
              <a:rPr lang="en-US">
                <a:solidFill>
                  <a:schemeClr val="dk1"/>
                </a:solidFill>
              </a:rPr>
              <a:t>Encourage participants to focus on challenges that can reasonably be solved (i.e. building effective lesson plans is a reasonable challenge; addressing the fact that students often have shifting work schedules and the related impact on retention may not be a reasonable challenge to solve)</a:t>
            </a:r>
            <a:endParaRPr/>
          </a:p>
          <a:p>
            <a:pPr marL="457200" lvl="0" indent="-298450" algn="l" rtl="0">
              <a:lnSpc>
                <a:spcPct val="100000"/>
              </a:lnSpc>
              <a:spcBef>
                <a:spcPts val="0"/>
              </a:spcBef>
              <a:spcAft>
                <a:spcPts val="0"/>
              </a:spcAft>
              <a:buSzPts val="1100"/>
              <a:buChar char="●"/>
            </a:pPr>
            <a:r>
              <a:rPr lang="en-US"/>
              <a:t>After groups have had a few minutes to talk, bring the group back together</a:t>
            </a:r>
            <a:endParaRPr/>
          </a:p>
          <a:p>
            <a:pPr marL="457200" lvl="0" indent="-298450" algn="l" rtl="0">
              <a:lnSpc>
                <a:spcPct val="100000"/>
              </a:lnSpc>
              <a:spcBef>
                <a:spcPts val="0"/>
              </a:spcBef>
              <a:spcAft>
                <a:spcPts val="0"/>
              </a:spcAft>
              <a:buSzPts val="1100"/>
              <a:buChar char="●"/>
            </a:pPr>
            <a:r>
              <a:rPr lang="en-US"/>
              <a:t>Ask volunteers to highlight key themes or topics that were discussed in the group. </a:t>
            </a:r>
            <a:endParaRPr/>
          </a:p>
          <a:p>
            <a:pPr marL="457200" lvl="0" indent="-298450" algn="l" rtl="0">
              <a:lnSpc>
                <a:spcPct val="100000"/>
              </a:lnSpc>
              <a:spcBef>
                <a:spcPts val="0"/>
              </a:spcBef>
              <a:spcAft>
                <a:spcPts val="0"/>
              </a:spcAft>
              <a:buSzPts val="1100"/>
              <a:buChar char="●"/>
            </a:pPr>
            <a:r>
              <a:rPr lang="en-US" b="1">
                <a:solidFill>
                  <a:schemeClr val="dk1"/>
                </a:solidFill>
              </a:rPr>
              <a:t>🗣️ Facilitation tip. </a:t>
            </a:r>
            <a:r>
              <a:rPr lang="en-US"/>
              <a:t>You can highlight interest themes that seem to surface across each group conversation. A few ideas for what this can look like include:</a:t>
            </a:r>
            <a:endParaRPr/>
          </a:p>
          <a:p>
            <a:pPr marL="914400" lvl="1" indent="-298450" algn="l" rtl="0">
              <a:lnSpc>
                <a:spcPct val="100000"/>
              </a:lnSpc>
              <a:spcBef>
                <a:spcPts val="0"/>
              </a:spcBef>
              <a:spcAft>
                <a:spcPts val="0"/>
              </a:spcAft>
              <a:buSzPts val="1100"/>
              <a:buChar char="○"/>
            </a:pPr>
            <a:r>
              <a:rPr lang="en-US"/>
              <a:t>"I'm noticing a recurring theme of... can anyone share more about that experience?”</a:t>
            </a:r>
            <a:endParaRPr/>
          </a:p>
          <a:p>
            <a:pPr marL="914400" lvl="1" indent="-298450" algn="l" rtl="0">
              <a:lnSpc>
                <a:spcPct val="100000"/>
              </a:lnSpc>
              <a:spcBef>
                <a:spcPts val="0"/>
              </a:spcBef>
              <a:spcAft>
                <a:spcPts val="0"/>
              </a:spcAft>
              <a:buSzPts val="1100"/>
              <a:buChar char="○"/>
            </a:pPr>
            <a:r>
              <a:rPr lang="en-US"/>
              <a:t>"Several of you have mentioned challenges with..., let's dig deeper into potential solutions for that.”</a:t>
            </a:r>
            <a:endParaRPr/>
          </a:p>
          <a:p>
            <a:pPr marL="914400" lvl="1" indent="-298450" algn="l" rtl="0">
              <a:lnSpc>
                <a:spcPct val="100000"/>
              </a:lnSpc>
              <a:spcBef>
                <a:spcPts val="0"/>
              </a:spcBef>
              <a:spcAft>
                <a:spcPts val="0"/>
              </a:spcAft>
              <a:buSzPts val="1100"/>
              <a:buChar char="○"/>
            </a:pPr>
            <a:r>
              <a:rPr lang="en-US"/>
              <a:t>"Digital literacy seems to be a common hurdle, how have you incorporated digital literacy training into your learning models?"</a:t>
            </a:r>
            <a:endParaRPr/>
          </a:p>
          <a:p>
            <a:pPr marL="914400" lvl="1" indent="-298450" algn="l" rtl="0">
              <a:lnSpc>
                <a:spcPct val="100000"/>
              </a:lnSpc>
              <a:spcBef>
                <a:spcPts val="0"/>
              </a:spcBef>
              <a:spcAft>
                <a:spcPts val="0"/>
              </a:spcAft>
              <a:buSzPts val="1100"/>
              <a:buChar char="○"/>
            </a:pPr>
            <a:r>
              <a:rPr lang="en-US"/>
              <a:t>"I've heard a few mentions of balancing synchronous and asynchronous learning. Could someone elaborate on how they've managed this in their own practice?"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4e30227e7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24e30227e74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2-3 minutes</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Discuss some of the common implementation considerations</a:t>
            </a:r>
            <a:endParaRPr/>
          </a:p>
          <a:p>
            <a:pPr marL="914400" lvl="1" indent="-298450" algn="l" rtl="0">
              <a:lnSpc>
                <a:spcPct val="100000"/>
              </a:lnSpc>
              <a:spcBef>
                <a:spcPts val="0"/>
              </a:spcBef>
              <a:spcAft>
                <a:spcPts val="0"/>
              </a:spcAft>
              <a:buSzPts val="1100"/>
              <a:buChar char="○"/>
            </a:pPr>
            <a:r>
              <a:rPr lang="en-US" b="1"/>
              <a:t>Challenges </a:t>
            </a:r>
            <a:r>
              <a:rPr lang="en-US"/>
              <a:t>in digital learning implementation include</a:t>
            </a:r>
            <a:endParaRPr/>
          </a:p>
          <a:p>
            <a:pPr marL="1371600" lvl="2" indent="-298450" algn="l" rtl="0">
              <a:lnSpc>
                <a:spcPct val="100000"/>
              </a:lnSpc>
              <a:spcBef>
                <a:spcPts val="0"/>
              </a:spcBef>
              <a:spcAft>
                <a:spcPts val="0"/>
              </a:spcAft>
              <a:buSzPts val="1100"/>
              <a:buChar char="■"/>
            </a:pPr>
            <a:r>
              <a:rPr lang="en-US"/>
              <a:t>access to devices and connectivity</a:t>
            </a:r>
            <a:endParaRPr/>
          </a:p>
          <a:p>
            <a:pPr marL="1371600" lvl="2" indent="-298450" algn="l" rtl="0">
              <a:lnSpc>
                <a:spcPct val="100000"/>
              </a:lnSpc>
              <a:spcBef>
                <a:spcPts val="0"/>
              </a:spcBef>
              <a:spcAft>
                <a:spcPts val="0"/>
              </a:spcAft>
              <a:buSzPts val="1100"/>
              <a:buChar char="■"/>
            </a:pPr>
            <a:r>
              <a:rPr lang="en-US"/>
              <a:t>digital literacy skills</a:t>
            </a:r>
            <a:endParaRPr/>
          </a:p>
          <a:p>
            <a:pPr marL="1371600" lvl="2" indent="-298450" algn="l" rtl="0">
              <a:lnSpc>
                <a:spcPct val="100000"/>
              </a:lnSpc>
              <a:spcBef>
                <a:spcPts val="0"/>
              </a:spcBef>
              <a:spcAft>
                <a:spcPts val="0"/>
              </a:spcAft>
              <a:buSzPts val="1100"/>
              <a:buChar char="■"/>
            </a:pPr>
            <a:r>
              <a:rPr lang="en-US"/>
              <a:t>managing multiple roles and responsibilities</a:t>
            </a:r>
            <a:endParaRPr/>
          </a:p>
          <a:p>
            <a:pPr marL="1371600" lvl="2" indent="-298450" algn="l" rtl="0">
              <a:lnSpc>
                <a:spcPct val="100000"/>
              </a:lnSpc>
              <a:spcBef>
                <a:spcPts val="0"/>
              </a:spcBef>
              <a:spcAft>
                <a:spcPts val="0"/>
              </a:spcAft>
              <a:buSzPts val="1100"/>
              <a:buChar char="■"/>
            </a:pPr>
            <a:r>
              <a:rPr lang="en-US"/>
              <a:t>and effective communication.</a:t>
            </a:r>
            <a:endParaRPr/>
          </a:p>
          <a:p>
            <a:pPr marL="914400" lvl="1" indent="-298450" algn="l" rtl="0">
              <a:lnSpc>
                <a:spcPct val="100000"/>
              </a:lnSpc>
              <a:spcBef>
                <a:spcPts val="0"/>
              </a:spcBef>
              <a:spcAft>
                <a:spcPts val="0"/>
              </a:spcAft>
              <a:buSzPts val="1100"/>
              <a:buChar char="○"/>
            </a:pPr>
            <a:r>
              <a:rPr lang="en-US" b="1"/>
              <a:t>Other considerations for effective implementation include</a:t>
            </a:r>
            <a:endParaRPr/>
          </a:p>
          <a:p>
            <a:pPr marL="1371600" lvl="2" indent="-298450" algn="l" rtl="0">
              <a:lnSpc>
                <a:spcPct val="100000"/>
              </a:lnSpc>
              <a:spcBef>
                <a:spcPts val="0"/>
              </a:spcBef>
              <a:spcAft>
                <a:spcPts val="0"/>
              </a:spcAft>
              <a:buSzPts val="1100"/>
              <a:buChar char="■"/>
            </a:pPr>
            <a:r>
              <a:rPr lang="en-US"/>
              <a:t>robust infrastructure</a:t>
            </a:r>
            <a:endParaRPr/>
          </a:p>
          <a:p>
            <a:pPr marL="1371600" lvl="2" indent="-298450" algn="l" rtl="0">
              <a:lnSpc>
                <a:spcPct val="100000"/>
              </a:lnSpc>
              <a:spcBef>
                <a:spcPts val="0"/>
              </a:spcBef>
              <a:spcAft>
                <a:spcPts val="0"/>
              </a:spcAft>
              <a:buSzPts val="1100"/>
              <a:buChar char="■"/>
            </a:pPr>
            <a:r>
              <a:rPr lang="en-US"/>
              <a:t>appropriate funding</a:t>
            </a:r>
            <a:endParaRPr/>
          </a:p>
          <a:p>
            <a:pPr marL="1371600" lvl="2" indent="-298450" algn="l" rtl="0">
              <a:lnSpc>
                <a:spcPct val="100000"/>
              </a:lnSpc>
              <a:spcBef>
                <a:spcPts val="0"/>
              </a:spcBef>
              <a:spcAft>
                <a:spcPts val="0"/>
              </a:spcAft>
              <a:buSzPts val="1100"/>
              <a:buChar char="■"/>
            </a:pPr>
            <a:r>
              <a:rPr lang="en-US"/>
              <a:t>professional development</a:t>
            </a:r>
            <a:endParaRPr/>
          </a:p>
          <a:p>
            <a:pPr marL="1371600" lvl="2" indent="-298450" algn="l" rtl="0">
              <a:lnSpc>
                <a:spcPct val="100000"/>
              </a:lnSpc>
              <a:spcBef>
                <a:spcPts val="0"/>
              </a:spcBef>
              <a:spcAft>
                <a:spcPts val="0"/>
              </a:spcAft>
              <a:buSzPts val="1100"/>
              <a:buChar char="■"/>
            </a:pPr>
            <a:r>
              <a:rPr lang="en-US"/>
              <a:t>technical support, </a:t>
            </a:r>
            <a:endParaRPr/>
          </a:p>
          <a:p>
            <a:pPr marL="1371600" lvl="2" indent="-298450" algn="l" rtl="0">
              <a:lnSpc>
                <a:spcPct val="100000"/>
              </a:lnSpc>
              <a:spcBef>
                <a:spcPts val="0"/>
              </a:spcBef>
              <a:spcAft>
                <a:spcPts val="0"/>
              </a:spcAft>
              <a:buSzPts val="1100"/>
              <a:buChar char="■"/>
            </a:pPr>
            <a:r>
              <a:rPr lang="en-US"/>
              <a:t>and time (to implement, monitor, and improve of digital learning programs)</a:t>
            </a:r>
            <a:endParaRPr/>
          </a:p>
          <a:p>
            <a:pPr marL="457200" lvl="0" indent="-298450" algn="l" rtl="0">
              <a:lnSpc>
                <a:spcPct val="100000"/>
              </a:lnSpc>
              <a:spcBef>
                <a:spcPts val="0"/>
              </a:spcBef>
              <a:spcAft>
                <a:spcPts val="0"/>
              </a:spcAft>
              <a:buSzPts val="1100"/>
              <a:buChar char="●"/>
            </a:pPr>
            <a:r>
              <a:rPr lang="en-US" b="1">
                <a:solidFill>
                  <a:schemeClr val="dk1"/>
                </a:solidFill>
              </a:rPr>
              <a:t>🗣️ Facilitation tip.</a:t>
            </a:r>
            <a:r>
              <a:rPr lang="en-US">
                <a:solidFill>
                  <a:schemeClr val="dk1"/>
                </a:solidFill>
              </a:rPr>
              <a:t> These slides are mostly “lecture” style as content is presented. But on each slide, it’s okay to also pose questions to solicit current thinking and understanding.</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For example: “What challenges are you experiencing with implementing digital learning models?”</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Allow participants to share their perspectives, and then use the speaker notes to add-to and/or deepen the conversation</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4d6b34c31e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24d6b34c31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solidFill>
                  <a:schemeClr val="dk1"/>
                </a:solidFill>
              </a:rPr>
              <a:t>🕧 = 1 minute to explain the activity</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 You can </a:t>
            </a:r>
            <a:r>
              <a:rPr lang="en-US" b="1" u="sng">
                <a:solidFill>
                  <a:schemeClr val="hlink"/>
                </a:solidFill>
                <a:hlinkClick r:id="rId3"/>
              </a:rPr>
              <a:t>make a copy of this slides</a:t>
            </a:r>
            <a:r>
              <a:rPr lang="en-US">
                <a:solidFill>
                  <a:schemeClr val="dk1"/>
                </a:solidFill>
              </a:rPr>
              <a:t> template and provide to groups as a guide for the activity.</a:t>
            </a:r>
            <a:br>
              <a:rPr lang="en-US">
                <a:solidFill>
                  <a:schemeClr val="dk1"/>
                </a:solidFill>
              </a:rPr>
            </a:br>
            <a:endParaRPr/>
          </a:p>
          <a:p>
            <a:pPr marL="457200" lvl="0" indent="-298450" algn="l" rtl="0">
              <a:lnSpc>
                <a:spcPct val="100000"/>
              </a:lnSpc>
              <a:spcBef>
                <a:spcPts val="0"/>
              </a:spcBef>
              <a:spcAft>
                <a:spcPts val="0"/>
              </a:spcAft>
              <a:buSzPts val="1100"/>
              <a:buChar char="●"/>
            </a:pPr>
            <a:r>
              <a:rPr lang="en-US"/>
              <a:t>Explain the objectives of the activity</a:t>
            </a:r>
            <a:endParaRPr/>
          </a:p>
          <a:p>
            <a:pPr marL="914400" lvl="1" indent="-298450" algn="l" rtl="0">
              <a:lnSpc>
                <a:spcPct val="100000"/>
              </a:lnSpc>
              <a:spcBef>
                <a:spcPts val="0"/>
              </a:spcBef>
              <a:spcAft>
                <a:spcPts val="0"/>
              </a:spcAft>
              <a:buSzPts val="1100"/>
              <a:buChar char="○"/>
            </a:pPr>
            <a:r>
              <a:rPr lang="en-US"/>
              <a:t>Understand the complexity and implications of common scenarios and challenges experienced by adult learners</a:t>
            </a:r>
            <a:endParaRPr/>
          </a:p>
          <a:p>
            <a:pPr marL="914400" lvl="1" indent="-298450" algn="l" rtl="0">
              <a:lnSpc>
                <a:spcPct val="100000"/>
              </a:lnSpc>
              <a:spcBef>
                <a:spcPts val="0"/>
              </a:spcBef>
              <a:spcAft>
                <a:spcPts val="0"/>
              </a:spcAft>
              <a:buSzPts val="1100"/>
              <a:buChar char="○"/>
            </a:pPr>
            <a:r>
              <a:rPr lang="en-US"/>
              <a:t>Apply the principles of digital learning to design inclusive and accessible learning experiences that effectively respond to those challenges</a:t>
            </a:r>
            <a:endParaRPr/>
          </a:p>
          <a:p>
            <a:pPr marL="914400" lvl="1" indent="-298450" algn="l" rtl="0">
              <a:lnSpc>
                <a:spcPct val="100000"/>
              </a:lnSpc>
              <a:spcBef>
                <a:spcPts val="0"/>
              </a:spcBef>
              <a:spcAft>
                <a:spcPts val="0"/>
              </a:spcAft>
              <a:buSzPts val="1100"/>
              <a:buChar char="○"/>
            </a:pPr>
            <a:r>
              <a:rPr lang="en-US"/>
              <a:t>Utilize a digital collaboration tool to share ideas and collaborate with peers.</a:t>
            </a:r>
            <a:endParaRPr/>
          </a:p>
          <a:p>
            <a:pPr marL="914400" lvl="1" indent="-298450" algn="l" rtl="0">
              <a:lnSpc>
                <a:spcPct val="100000"/>
              </a:lnSpc>
              <a:spcBef>
                <a:spcPts val="0"/>
              </a:spcBef>
              <a:spcAft>
                <a:spcPts val="0"/>
              </a:spcAft>
              <a:buSzPts val="1100"/>
              <a:buChar char="○"/>
            </a:pPr>
            <a:r>
              <a:rPr lang="en-US"/>
              <a:t>Reflect on the importance of digital tools in supporting accessible and meaningful learning for adult students</a:t>
            </a:r>
            <a:endParaRPr/>
          </a:p>
          <a:p>
            <a:pPr marL="457200" lvl="0" indent="-298450" algn="l" rtl="0">
              <a:lnSpc>
                <a:spcPct val="100000"/>
              </a:lnSpc>
              <a:spcBef>
                <a:spcPts val="0"/>
              </a:spcBef>
              <a:spcAft>
                <a:spcPts val="0"/>
              </a:spcAft>
              <a:buSzPts val="1100"/>
              <a:buChar char="●"/>
            </a:pPr>
            <a:r>
              <a:rPr lang="en-US"/>
              <a:t>Briefly describe the process of the activity, including group formation, the role of digital collaboration tools, and the task to be accomplished.</a:t>
            </a:r>
            <a:endParaRPr/>
          </a:p>
          <a:p>
            <a:pPr marL="914400" lvl="1" indent="-298450" algn="l" rtl="0">
              <a:lnSpc>
                <a:spcPct val="100000"/>
              </a:lnSpc>
              <a:spcBef>
                <a:spcPts val="0"/>
              </a:spcBef>
              <a:spcAft>
                <a:spcPts val="0"/>
              </a:spcAft>
              <a:buSzPts val="1100"/>
              <a:buChar char="○"/>
            </a:pPr>
            <a:r>
              <a:rPr lang="en-US"/>
              <a:t>Form into small groups.</a:t>
            </a:r>
            <a:endParaRPr/>
          </a:p>
          <a:p>
            <a:pPr marL="914400" lvl="1" indent="-298450" algn="l" rtl="0">
              <a:lnSpc>
                <a:spcPct val="100000"/>
              </a:lnSpc>
              <a:spcBef>
                <a:spcPts val="0"/>
              </a:spcBef>
              <a:spcAft>
                <a:spcPts val="0"/>
              </a:spcAft>
              <a:buSzPts val="1100"/>
              <a:buChar char="○"/>
            </a:pPr>
            <a:r>
              <a:rPr lang="en-US"/>
              <a:t>Choose a scribe to take notes and a presenter to share group's findings.</a:t>
            </a:r>
            <a:endParaRPr/>
          </a:p>
          <a:p>
            <a:pPr marL="914400" lvl="1" indent="-298450" algn="l" rtl="0">
              <a:lnSpc>
                <a:spcPct val="100000"/>
              </a:lnSpc>
              <a:spcBef>
                <a:spcPts val="0"/>
              </a:spcBef>
              <a:spcAft>
                <a:spcPts val="0"/>
              </a:spcAft>
              <a:buSzPts val="1100"/>
              <a:buChar char="○"/>
            </a:pPr>
            <a:r>
              <a:rPr lang="en-US"/>
              <a:t>Review the assigned adult education scenario (on </a:t>
            </a:r>
            <a:r>
              <a:rPr lang="en-US" u="sng">
                <a:solidFill>
                  <a:schemeClr val="hlink"/>
                </a:solidFill>
                <a:hlinkClick r:id="rId4" action="ppaction://hlinksldjump"/>
              </a:rPr>
              <a:t>slide 11</a:t>
            </a:r>
            <a:r>
              <a:rPr lang="en-US"/>
              <a:t>)</a:t>
            </a:r>
            <a:endParaRPr/>
          </a:p>
          <a:p>
            <a:pPr marL="914400" lvl="1" indent="-298450" algn="l" rtl="0">
              <a:lnSpc>
                <a:spcPct val="100000"/>
              </a:lnSpc>
              <a:spcBef>
                <a:spcPts val="0"/>
              </a:spcBef>
              <a:spcAft>
                <a:spcPts val="0"/>
              </a:spcAft>
              <a:buSzPts val="1100"/>
              <a:buChar char="○"/>
            </a:pPr>
            <a:r>
              <a:rPr lang="en-US"/>
              <a:t>Discuss and collaborate to develop a digital tools pitch: </a:t>
            </a:r>
            <a:endParaRPr/>
          </a:p>
          <a:p>
            <a:pPr marL="1371600" lvl="2" indent="-298450" algn="l" rtl="0">
              <a:lnSpc>
                <a:spcPct val="100000"/>
              </a:lnSpc>
              <a:spcBef>
                <a:spcPts val="0"/>
              </a:spcBef>
              <a:spcAft>
                <a:spcPts val="0"/>
              </a:spcAft>
              <a:buSzPts val="1100"/>
              <a:buChar char="■"/>
            </a:pPr>
            <a:r>
              <a:rPr lang="en-US"/>
              <a:t>What tool did you select? </a:t>
            </a:r>
            <a:endParaRPr/>
          </a:p>
          <a:p>
            <a:pPr marL="1371600" lvl="2" indent="-298450" algn="l" rtl="0">
              <a:lnSpc>
                <a:spcPct val="100000"/>
              </a:lnSpc>
              <a:spcBef>
                <a:spcPts val="0"/>
              </a:spcBef>
              <a:spcAft>
                <a:spcPts val="0"/>
              </a:spcAft>
              <a:buSzPts val="1100"/>
              <a:buChar char="■"/>
            </a:pPr>
            <a:r>
              <a:rPr lang="en-US"/>
              <a:t>Why did you select it? </a:t>
            </a:r>
            <a:endParaRPr/>
          </a:p>
          <a:p>
            <a:pPr marL="1371600" lvl="2" indent="-298450" algn="l" rtl="0">
              <a:lnSpc>
                <a:spcPct val="100000"/>
              </a:lnSpc>
              <a:spcBef>
                <a:spcPts val="0"/>
              </a:spcBef>
              <a:spcAft>
                <a:spcPts val="0"/>
              </a:spcAft>
              <a:buSzPts val="1100"/>
              <a:buChar char="■"/>
            </a:pPr>
            <a:r>
              <a:rPr lang="en-US"/>
              <a:t>How it can be used to support effective and inclusive digital learning.</a:t>
            </a:r>
            <a:endParaRPr/>
          </a:p>
          <a:p>
            <a:pPr marL="914400" lvl="1" indent="-298450" algn="l" rtl="0">
              <a:lnSpc>
                <a:spcPct val="100000"/>
              </a:lnSpc>
              <a:spcBef>
                <a:spcPts val="0"/>
              </a:spcBef>
              <a:spcAft>
                <a:spcPts val="0"/>
              </a:spcAft>
              <a:buSzPts val="1100"/>
              <a:buChar char="○"/>
            </a:pPr>
            <a:r>
              <a:rPr lang="en-US"/>
              <a:t>Utilize the collaborative to visualize and share responses (template provided in slide 11 speaker notes).</a:t>
            </a:r>
            <a:endParaRPr/>
          </a:p>
          <a:p>
            <a:pPr marL="914400" lvl="1" indent="-298450" algn="l" rtl="0">
              <a:lnSpc>
                <a:spcPct val="100000"/>
              </a:lnSpc>
              <a:spcBef>
                <a:spcPts val="0"/>
              </a:spcBef>
              <a:spcAft>
                <a:spcPts val="0"/>
              </a:spcAft>
              <a:buSzPts val="1100"/>
              <a:buChar char="○"/>
            </a:pPr>
            <a:r>
              <a:rPr lang="en-US"/>
              <a:t>Reflect on the activity and share findings with the larger group.</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2"/>
          <p:cNvSpPr txBox="1">
            <a:spLocks noGrp="1"/>
          </p:cNvSpPr>
          <p:nvPr>
            <p:ph type="title"/>
          </p:nvPr>
        </p:nvSpPr>
        <p:spPr>
          <a:xfrm>
            <a:off x="2194560" y="111784"/>
            <a:ext cx="7600260" cy="62257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87350" algn="l">
              <a:lnSpc>
                <a:spcPct val="100000"/>
              </a:lnSpc>
              <a:spcBef>
                <a:spcPts val="1000"/>
              </a:spcBef>
              <a:spcAft>
                <a:spcPts val="0"/>
              </a:spcAft>
              <a:buClr>
                <a:srgbClr val="132648"/>
              </a:buClr>
              <a:buSzPts val="25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4" name="Google Shape;14;p12"/>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12"/>
          <p:cNvSpPr txBox="1">
            <a:spLocks noGrp="1"/>
          </p:cNvSpPr>
          <p:nvPr>
            <p:ph type="subTitle" idx="2"/>
          </p:nvPr>
        </p:nvSpPr>
        <p:spPr>
          <a:xfrm>
            <a:off x="246431" y="1253426"/>
            <a:ext cx="8609925" cy="58834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000"/>
              <a:buNone/>
              <a:defRPr sz="3000" cap="none">
                <a:solidFill>
                  <a:srgbClr val="132648"/>
                </a:solidFill>
              </a:defRPr>
            </a:lvl1pPr>
            <a:lvl2pPr lvl="1" algn="ctr">
              <a:lnSpc>
                <a:spcPct val="100000"/>
              </a:lnSpc>
              <a:spcBef>
                <a:spcPts val="1000"/>
              </a:spcBef>
              <a:spcAft>
                <a:spcPts val="0"/>
              </a:spcAft>
              <a:buSzPts val="2700"/>
              <a:buNone/>
              <a:defRPr>
                <a:solidFill>
                  <a:schemeClr val="lt1"/>
                </a:solidFill>
              </a:defRPr>
            </a:lvl2pPr>
            <a:lvl3pPr lvl="2" algn="ctr">
              <a:lnSpc>
                <a:spcPct val="100000"/>
              </a:lnSpc>
              <a:spcBef>
                <a:spcPts val="1000"/>
              </a:spcBef>
              <a:spcAft>
                <a:spcPts val="0"/>
              </a:spcAft>
              <a:buSzPts val="2600"/>
              <a:buNone/>
              <a:defRPr>
                <a:solidFill>
                  <a:schemeClr val="lt1"/>
                </a:solidFill>
              </a:defRPr>
            </a:lvl3pPr>
            <a:lvl4pPr lvl="3" algn="ctr">
              <a:lnSpc>
                <a:spcPct val="100000"/>
              </a:lnSpc>
              <a:spcBef>
                <a:spcPts val="1000"/>
              </a:spcBef>
              <a:spcAft>
                <a:spcPts val="0"/>
              </a:spcAft>
              <a:buSzPts val="2500"/>
              <a:buNone/>
              <a:defRPr>
                <a:solidFill>
                  <a:schemeClr val="lt1"/>
                </a:solidFill>
              </a:defRPr>
            </a:lvl4pPr>
            <a:lvl5pPr lvl="4" algn="ctr">
              <a:lnSpc>
                <a:spcPct val="100000"/>
              </a:lnSpc>
              <a:spcBef>
                <a:spcPts val="1000"/>
              </a:spcBef>
              <a:spcAft>
                <a:spcPts val="0"/>
              </a:spcAft>
              <a:buSzPts val="2400"/>
              <a:buNone/>
              <a:defRPr>
                <a:solidFill>
                  <a:schemeClr val="lt1"/>
                </a:solidFill>
              </a:defRPr>
            </a:lvl5pPr>
            <a:lvl6pPr lvl="5" algn="ctr">
              <a:lnSpc>
                <a:spcPct val="100000"/>
              </a:lnSpc>
              <a:spcBef>
                <a:spcPts val="1000"/>
              </a:spcBef>
              <a:spcAft>
                <a:spcPts val="0"/>
              </a:spcAft>
              <a:buSzPts val="1200"/>
              <a:buNone/>
              <a:defRPr>
                <a:solidFill>
                  <a:schemeClr val="lt1"/>
                </a:solidFill>
              </a:defRPr>
            </a:lvl6pPr>
            <a:lvl7pPr lvl="6" algn="ctr">
              <a:lnSpc>
                <a:spcPct val="100000"/>
              </a:lnSpc>
              <a:spcBef>
                <a:spcPts val="1000"/>
              </a:spcBef>
              <a:spcAft>
                <a:spcPts val="0"/>
              </a:spcAft>
              <a:buSzPts val="1200"/>
              <a:buNone/>
              <a:defRPr>
                <a:solidFill>
                  <a:schemeClr val="lt1"/>
                </a:solidFill>
              </a:defRPr>
            </a:lvl7pPr>
            <a:lvl8pPr lvl="7" algn="ctr">
              <a:lnSpc>
                <a:spcPct val="100000"/>
              </a:lnSpc>
              <a:spcBef>
                <a:spcPts val="1000"/>
              </a:spcBef>
              <a:spcAft>
                <a:spcPts val="0"/>
              </a:spcAft>
              <a:buSzPts val="1200"/>
              <a:buNone/>
              <a:defRPr>
                <a:solidFill>
                  <a:schemeClr val="lt1"/>
                </a:solidFill>
              </a:defRPr>
            </a:lvl8pPr>
            <a:lvl9pPr lvl="8" algn="ctr">
              <a:lnSpc>
                <a:spcPct val="100000"/>
              </a:lnSpc>
              <a:spcBef>
                <a:spcPts val="1000"/>
              </a:spcBef>
              <a:spcAft>
                <a:spcPts val="1000"/>
              </a:spcAft>
              <a:buSzPts val="12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3"/>
          <p:cNvSpPr txBox="1">
            <a:spLocks noGrp="1"/>
          </p:cNvSpPr>
          <p:nvPr>
            <p:ph type="ctrTitle"/>
          </p:nvPr>
        </p:nvSpPr>
        <p:spPr>
          <a:xfrm>
            <a:off x="2194559" y="109728"/>
            <a:ext cx="7598664" cy="62179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ubTitle" idx="1"/>
          </p:nvPr>
        </p:nvSpPr>
        <p:spPr>
          <a:xfrm>
            <a:off x="246431" y="1253426"/>
            <a:ext cx="8609925" cy="58834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000"/>
              <a:buNone/>
              <a:defRPr sz="3000" cap="none">
                <a:solidFill>
                  <a:srgbClr val="132648"/>
                </a:solidFill>
              </a:defRPr>
            </a:lvl1pPr>
            <a:lvl2pPr lvl="1" algn="ctr">
              <a:lnSpc>
                <a:spcPct val="100000"/>
              </a:lnSpc>
              <a:spcBef>
                <a:spcPts val="1000"/>
              </a:spcBef>
              <a:spcAft>
                <a:spcPts val="0"/>
              </a:spcAft>
              <a:buSzPts val="2700"/>
              <a:buNone/>
              <a:defRPr>
                <a:solidFill>
                  <a:schemeClr val="lt1"/>
                </a:solidFill>
              </a:defRPr>
            </a:lvl2pPr>
            <a:lvl3pPr lvl="2" algn="ctr">
              <a:lnSpc>
                <a:spcPct val="100000"/>
              </a:lnSpc>
              <a:spcBef>
                <a:spcPts val="1000"/>
              </a:spcBef>
              <a:spcAft>
                <a:spcPts val="0"/>
              </a:spcAft>
              <a:buSzPts val="2600"/>
              <a:buNone/>
              <a:defRPr>
                <a:solidFill>
                  <a:schemeClr val="lt1"/>
                </a:solidFill>
              </a:defRPr>
            </a:lvl3pPr>
            <a:lvl4pPr lvl="3" algn="ctr">
              <a:lnSpc>
                <a:spcPct val="100000"/>
              </a:lnSpc>
              <a:spcBef>
                <a:spcPts val="1000"/>
              </a:spcBef>
              <a:spcAft>
                <a:spcPts val="0"/>
              </a:spcAft>
              <a:buSzPts val="2500"/>
              <a:buNone/>
              <a:defRPr>
                <a:solidFill>
                  <a:schemeClr val="lt1"/>
                </a:solidFill>
              </a:defRPr>
            </a:lvl4pPr>
            <a:lvl5pPr lvl="4" algn="ctr">
              <a:lnSpc>
                <a:spcPct val="100000"/>
              </a:lnSpc>
              <a:spcBef>
                <a:spcPts val="1000"/>
              </a:spcBef>
              <a:spcAft>
                <a:spcPts val="0"/>
              </a:spcAft>
              <a:buSzPts val="2400"/>
              <a:buNone/>
              <a:defRPr>
                <a:solidFill>
                  <a:schemeClr val="lt1"/>
                </a:solidFill>
              </a:defRPr>
            </a:lvl5pPr>
            <a:lvl6pPr lvl="5" algn="ctr">
              <a:lnSpc>
                <a:spcPct val="100000"/>
              </a:lnSpc>
              <a:spcBef>
                <a:spcPts val="1000"/>
              </a:spcBef>
              <a:spcAft>
                <a:spcPts val="0"/>
              </a:spcAft>
              <a:buSzPts val="1200"/>
              <a:buNone/>
              <a:defRPr>
                <a:solidFill>
                  <a:schemeClr val="lt1"/>
                </a:solidFill>
              </a:defRPr>
            </a:lvl6pPr>
            <a:lvl7pPr lvl="6" algn="ctr">
              <a:lnSpc>
                <a:spcPct val="100000"/>
              </a:lnSpc>
              <a:spcBef>
                <a:spcPts val="1000"/>
              </a:spcBef>
              <a:spcAft>
                <a:spcPts val="0"/>
              </a:spcAft>
              <a:buSzPts val="1200"/>
              <a:buNone/>
              <a:defRPr>
                <a:solidFill>
                  <a:schemeClr val="lt1"/>
                </a:solidFill>
              </a:defRPr>
            </a:lvl7pPr>
            <a:lvl8pPr lvl="7" algn="ctr">
              <a:lnSpc>
                <a:spcPct val="100000"/>
              </a:lnSpc>
              <a:spcBef>
                <a:spcPts val="1000"/>
              </a:spcBef>
              <a:spcAft>
                <a:spcPts val="0"/>
              </a:spcAft>
              <a:buSzPts val="1200"/>
              <a:buNone/>
              <a:defRPr>
                <a:solidFill>
                  <a:schemeClr val="lt1"/>
                </a:solidFill>
              </a:defRPr>
            </a:lvl8pPr>
            <a:lvl9pPr lvl="8" algn="ctr">
              <a:lnSpc>
                <a:spcPct val="100000"/>
              </a:lnSpc>
              <a:spcBef>
                <a:spcPts val="1000"/>
              </a:spcBef>
              <a:spcAft>
                <a:spcPts val="1000"/>
              </a:spcAft>
              <a:buSzPts val="1200"/>
              <a:buNone/>
              <a:defRPr>
                <a:solidFill>
                  <a:schemeClr val="lt1"/>
                </a:solidFill>
              </a:defRPr>
            </a:lvl9pPr>
          </a:lstStyle>
          <a:p>
            <a:endParaRPr/>
          </a:p>
        </p:txBody>
      </p:sp>
      <p:sp>
        <p:nvSpPr>
          <p:cNvPr id="21" name="Google Shape;21;p13"/>
          <p:cNvSpPr txBox="1">
            <a:spLocks noGrp="1"/>
          </p:cNvSpPr>
          <p:nvPr>
            <p:ph type="dt" idx="10"/>
          </p:nvPr>
        </p:nvSpPr>
        <p:spPr>
          <a:xfrm>
            <a:off x="8932558" y="5870575"/>
            <a:ext cx="1600200" cy="3778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
          <p:cNvSpPr txBox="1">
            <a:spLocks noGrp="1"/>
          </p:cNvSpPr>
          <p:nvPr>
            <p:ph type="ftr" idx="11"/>
          </p:nvPr>
        </p:nvSpPr>
        <p:spPr>
          <a:xfrm>
            <a:off x="3962399" y="5870575"/>
            <a:ext cx="4893958" cy="377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sldNum" idx="12"/>
          </p:nvPr>
        </p:nvSpPr>
        <p:spPr>
          <a:xfrm>
            <a:off x="10608958"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and Media">
  <p:cSld name="Title, Content and Media">
    <p:spTree>
      <p:nvGrpSpPr>
        <p:cNvPr id="1" name="Shape 24"/>
        <p:cNvGrpSpPr/>
        <p:nvPr/>
      </p:nvGrpSpPr>
      <p:grpSpPr>
        <a:xfrm>
          <a:off x="0" y="0"/>
          <a:ext cx="0" cy="0"/>
          <a:chOff x="0" y="0"/>
          <a:chExt cx="0" cy="0"/>
        </a:xfrm>
      </p:grpSpPr>
      <p:sp>
        <p:nvSpPr>
          <p:cNvPr id="25" name="Google Shape;25;p14"/>
          <p:cNvSpPr txBox="1">
            <a:spLocks noGrp="1"/>
          </p:cNvSpPr>
          <p:nvPr>
            <p:ph type="title"/>
          </p:nvPr>
        </p:nvSpPr>
        <p:spPr>
          <a:xfrm>
            <a:off x="2194560" y="111784"/>
            <a:ext cx="7600260" cy="62257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body" idx="1"/>
          </p:nvPr>
        </p:nvSpPr>
        <p:spPr>
          <a:xfrm>
            <a:off x="6301904" y="2279392"/>
            <a:ext cx="5381016" cy="3649133"/>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87350" algn="l">
              <a:lnSpc>
                <a:spcPct val="100000"/>
              </a:lnSpc>
              <a:spcBef>
                <a:spcPts val="1000"/>
              </a:spcBef>
              <a:spcAft>
                <a:spcPts val="0"/>
              </a:spcAft>
              <a:buClr>
                <a:srgbClr val="132648"/>
              </a:buClr>
              <a:buSzPts val="25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27" name="Google Shape;27;p14"/>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subTitle" idx="2"/>
          </p:nvPr>
        </p:nvSpPr>
        <p:spPr>
          <a:xfrm>
            <a:off x="246431" y="1253426"/>
            <a:ext cx="8609925" cy="58834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000"/>
              <a:buNone/>
              <a:defRPr sz="3000" cap="none">
                <a:solidFill>
                  <a:srgbClr val="132648"/>
                </a:solidFill>
              </a:defRPr>
            </a:lvl1pPr>
            <a:lvl2pPr lvl="1" algn="ctr">
              <a:lnSpc>
                <a:spcPct val="100000"/>
              </a:lnSpc>
              <a:spcBef>
                <a:spcPts val="1000"/>
              </a:spcBef>
              <a:spcAft>
                <a:spcPts val="0"/>
              </a:spcAft>
              <a:buSzPts val="2700"/>
              <a:buNone/>
              <a:defRPr>
                <a:solidFill>
                  <a:schemeClr val="lt1"/>
                </a:solidFill>
              </a:defRPr>
            </a:lvl2pPr>
            <a:lvl3pPr lvl="2" algn="ctr">
              <a:lnSpc>
                <a:spcPct val="100000"/>
              </a:lnSpc>
              <a:spcBef>
                <a:spcPts val="1000"/>
              </a:spcBef>
              <a:spcAft>
                <a:spcPts val="0"/>
              </a:spcAft>
              <a:buSzPts val="2600"/>
              <a:buNone/>
              <a:defRPr>
                <a:solidFill>
                  <a:schemeClr val="lt1"/>
                </a:solidFill>
              </a:defRPr>
            </a:lvl3pPr>
            <a:lvl4pPr lvl="3" algn="ctr">
              <a:lnSpc>
                <a:spcPct val="100000"/>
              </a:lnSpc>
              <a:spcBef>
                <a:spcPts val="1000"/>
              </a:spcBef>
              <a:spcAft>
                <a:spcPts val="0"/>
              </a:spcAft>
              <a:buSzPts val="2500"/>
              <a:buNone/>
              <a:defRPr>
                <a:solidFill>
                  <a:schemeClr val="lt1"/>
                </a:solidFill>
              </a:defRPr>
            </a:lvl4pPr>
            <a:lvl5pPr lvl="4" algn="ctr">
              <a:lnSpc>
                <a:spcPct val="100000"/>
              </a:lnSpc>
              <a:spcBef>
                <a:spcPts val="1000"/>
              </a:spcBef>
              <a:spcAft>
                <a:spcPts val="0"/>
              </a:spcAft>
              <a:buSzPts val="2400"/>
              <a:buNone/>
              <a:defRPr>
                <a:solidFill>
                  <a:schemeClr val="lt1"/>
                </a:solidFill>
              </a:defRPr>
            </a:lvl5pPr>
            <a:lvl6pPr lvl="5" algn="ctr">
              <a:lnSpc>
                <a:spcPct val="100000"/>
              </a:lnSpc>
              <a:spcBef>
                <a:spcPts val="1000"/>
              </a:spcBef>
              <a:spcAft>
                <a:spcPts val="0"/>
              </a:spcAft>
              <a:buSzPts val="1200"/>
              <a:buNone/>
              <a:defRPr>
                <a:solidFill>
                  <a:schemeClr val="lt1"/>
                </a:solidFill>
              </a:defRPr>
            </a:lvl6pPr>
            <a:lvl7pPr lvl="6" algn="ctr">
              <a:lnSpc>
                <a:spcPct val="100000"/>
              </a:lnSpc>
              <a:spcBef>
                <a:spcPts val="1000"/>
              </a:spcBef>
              <a:spcAft>
                <a:spcPts val="0"/>
              </a:spcAft>
              <a:buSzPts val="1200"/>
              <a:buNone/>
              <a:defRPr>
                <a:solidFill>
                  <a:schemeClr val="lt1"/>
                </a:solidFill>
              </a:defRPr>
            </a:lvl7pPr>
            <a:lvl8pPr lvl="7" algn="ctr">
              <a:lnSpc>
                <a:spcPct val="100000"/>
              </a:lnSpc>
              <a:spcBef>
                <a:spcPts val="1000"/>
              </a:spcBef>
              <a:spcAft>
                <a:spcPts val="0"/>
              </a:spcAft>
              <a:buSzPts val="1200"/>
              <a:buNone/>
              <a:defRPr>
                <a:solidFill>
                  <a:schemeClr val="lt1"/>
                </a:solidFill>
              </a:defRPr>
            </a:lvl8pPr>
            <a:lvl9pPr lvl="8" algn="ctr">
              <a:lnSpc>
                <a:spcPct val="100000"/>
              </a:lnSpc>
              <a:spcBef>
                <a:spcPts val="1000"/>
              </a:spcBef>
              <a:spcAft>
                <a:spcPts val="1000"/>
              </a:spcAft>
              <a:buSzPts val="1200"/>
              <a:buNone/>
              <a:defRPr>
                <a:solidFill>
                  <a:schemeClr val="lt1"/>
                </a:solidFill>
              </a:defRPr>
            </a:lvl9pPr>
          </a:lstStyle>
          <a:p>
            <a:endParaRPr/>
          </a:p>
        </p:txBody>
      </p:sp>
      <p:sp>
        <p:nvSpPr>
          <p:cNvPr id="31" name="Google Shape;31;p14"/>
          <p:cNvSpPr txBox="1">
            <a:spLocks noGrp="1"/>
          </p:cNvSpPr>
          <p:nvPr>
            <p:ph type="body" idx="3"/>
          </p:nvPr>
        </p:nvSpPr>
        <p:spPr>
          <a:xfrm>
            <a:off x="880357" y="2294467"/>
            <a:ext cx="5381016" cy="3649133"/>
          </a:xfrm>
          <a:prstGeom prst="rect">
            <a:avLst/>
          </a:prstGeom>
          <a:noFill/>
          <a:ln>
            <a:noFill/>
          </a:ln>
        </p:spPr>
        <p:txBody>
          <a:bodyPr spcFirstLastPara="1" wrap="square" lIns="91425" tIns="45700" rIns="91425" bIns="45700" anchor="ctr" anchorCtr="0">
            <a:norm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87350" algn="l">
              <a:lnSpc>
                <a:spcPct val="100000"/>
              </a:lnSpc>
              <a:spcBef>
                <a:spcPts val="1000"/>
              </a:spcBef>
              <a:spcAft>
                <a:spcPts val="0"/>
              </a:spcAft>
              <a:buClr>
                <a:srgbClr val="132648"/>
              </a:buClr>
              <a:buSzPts val="25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4560" y="111784"/>
            <a:ext cx="7600260" cy="62257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2800"/>
              <a:buFont typeface="Arial Black"/>
              <a:buNone/>
              <a:defRPr sz="2800" b="0" i="0" u="none" strike="noStrike" cap="none">
                <a:solidFill>
                  <a:schemeClr val="l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marR="0" lvl="0" indent="-406400" algn="l" rtl="0">
              <a:lnSpc>
                <a:spcPct val="100000"/>
              </a:lnSpc>
              <a:spcBef>
                <a:spcPts val="0"/>
              </a:spcBef>
              <a:spcAft>
                <a:spcPts val="0"/>
              </a:spcAft>
              <a:buClr>
                <a:srgbClr val="132648"/>
              </a:buClr>
              <a:buSzPts val="2800"/>
              <a:buFont typeface="Noto Sans Symbols"/>
              <a:buChar char="▪"/>
              <a:defRPr sz="2800" b="0" i="0" u="none" strike="noStrike" cap="none">
                <a:solidFill>
                  <a:srgbClr val="132648"/>
                </a:solidFill>
                <a:latin typeface="Arial"/>
                <a:ea typeface="Arial"/>
                <a:cs typeface="Arial"/>
                <a:sym typeface="Arial"/>
              </a:defRPr>
            </a:lvl1pPr>
            <a:lvl2pPr marL="914400" marR="0" lvl="1" indent="-400050" algn="l" rtl="0">
              <a:lnSpc>
                <a:spcPct val="100000"/>
              </a:lnSpc>
              <a:spcBef>
                <a:spcPts val="1000"/>
              </a:spcBef>
              <a:spcAft>
                <a:spcPts val="0"/>
              </a:spcAft>
              <a:buClr>
                <a:srgbClr val="132648"/>
              </a:buClr>
              <a:buSzPts val="2700"/>
              <a:buFont typeface="Noto Sans Symbols"/>
              <a:buChar char="▪"/>
              <a:defRPr sz="2700" b="0" i="0" u="none" strike="noStrike" cap="none">
                <a:solidFill>
                  <a:srgbClr val="145698"/>
                </a:solidFill>
                <a:latin typeface="Arial"/>
                <a:ea typeface="Arial"/>
                <a:cs typeface="Arial"/>
                <a:sym typeface="Arial"/>
              </a:defRPr>
            </a:lvl2pPr>
            <a:lvl3pPr marL="1371600" marR="0" lvl="2" indent="-393700" algn="l" rtl="0">
              <a:lnSpc>
                <a:spcPct val="100000"/>
              </a:lnSpc>
              <a:spcBef>
                <a:spcPts val="1000"/>
              </a:spcBef>
              <a:spcAft>
                <a:spcPts val="0"/>
              </a:spcAft>
              <a:buClr>
                <a:srgbClr val="132648"/>
              </a:buClr>
              <a:buSzPts val="2600"/>
              <a:buFont typeface="Noto Sans Symbols"/>
              <a:buChar char="▪"/>
              <a:defRPr sz="2600" b="0" i="0" u="none" strike="noStrike" cap="none">
                <a:solidFill>
                  <a:srgbClr val="145698"/>
                </a:solidFill>
                <a:latin typeface="Arial"/>
                <a:ea typeface="Arial"/>
                <a:cs typeface="Arial"/>
                <a:sym typeface="Arial"/>
              </a:defRPr>
            </a:lvl3pPr>
            <a:lvl4pPr marL="1828800" marR="0" lvl="3" indent="-387350" algn="l" rtl="0">
              <a:lnSpc>
                <a:spcPct val="100000"/>
              </a:lnSpc>
              <a:spcBef>
                <a:spcPts val="1000"/>
              </a:spcBef>
              <a:spcAft>
                <a:spcPts val="0"/>
              </a:spcAft>
              <a:buClr>
                <a:srgbClr val="132648"/>
              </a:buClr>
              <a:buSzPts val="2500"/>
              <a:buFont typeface="Noto Sans Symbols"/>
              <a:buChar char="▪"/>
              <a:defRPr sz="2500" b="0" i="0" u="none" strike="noStrike" cap="none">
                <a:solidFill>
                  <a:srgbClr val="145698"/>
                </a:solidFill>
                <a:latin typeface="Arial"/>
                <a:ea typeface="Arial"/>
                <a:cs typeface="Arial"/>
                <a:sym typeface="Arial"/>
              </a:defRPr>
            </a:lvl4pPr>
            <a:lvl5pPr marL="2286000" marR="0" lvl="4" indent="-381000" algn="l" rtl="0">
              <a:lnSpc>
                <a:spcPct val="100000"/>
              </a:lnSpc>
              <a:spcBef>
                <a:spcPts val="1000"/>
              </a:spcBef>
              <a:spcAft>
                <a:spcPts val="0"/>
              </a:spcAft>
              <a:buClr>
                <a:srgbClr val="132648"/>
              </a:buClr>
              <a:buSzPts val="2400"/>
              <a:buFont typeface="Noto Sans Symbols"/>
              <a:buChar char="▪"/>
              <a:defRPr sz="2400" b="0" i="0" u="none" strike="noStrike" cap="none">
                <a:solidFill>
                  <a:srgbClr val="145698"/>
                </a:solidFill>
                <a:latin typeface="Arial"/>
                <a:ea typeface="Arial"/>
                <a:cs typeface="Arial"/>
                <a:sym typeface="Arial"/>
              </a:defRPr>
            </a:lvl5pPr>
            <a:lvl6pPr marL="2743200" marR="0" lvl="5"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L="3657600" marR="0" lvl="7"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8" name="Google Shape;8;p11"/>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9" name="Google Shape;9;p11"/>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 name="Google Shape;10;p11"/>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Google Shape;36;p1" descr="OTAN - Outreach and Technical Assistance Network. Professional Development, News, Teaching with Technology, TDLS, Digests and Newsletters, Online Resources and Videos"/>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4d6b34c31e_0_24"/>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Common Scenarios</a:t>
            </a:r>
            <a:endParaRPr/>
          </a:p>
        </p:txBody>
      </p:sp>
      <p:sp>
        <p:nvSpPr>
          <p:cNvPr id="107" name="Google Shape;107;g24d6b34c31e_0_24"/>
          <p:cNvSpPr txBox="1">
            <a:spLocks noGrp="1"/>
          </p:cNvSpPr>
          <p:nvPr>
            <p:ph type="body" idx="4294967295"/>
          </p:nvPr>
        </p:nvSpPr>
        <p:spPr>
          <a:xfrm>
            <a:off x="487400" y="3771475"/>
            <a:ext cx="11166900" cy="2601000"/>
          </a:xfrm>
          <a:prstGeom prst="rect">
            <a:avLst/>
          </a:prstGeom>
          <a:noFill/>
          <a:ln>
            <a:noFill/>
          </a:ln>
        </p:spPr>
        <p:txBody>
          <a:bodyPr spcFirstLastPara="1" wrap="square" lIns="91425" tIns="45700" rIns="91425" bIns="45700" anchor="ctr" anchorCtr="0">
            <a:normAutofit fontScale="62500"/>
          </a:bodyPr>
          <a:lstStyle/>
          <a:p>
            <a:pPr marL="0" lvl="0" indent="0" algn="l" rtl="0">
              <a:lnSpc>
                <a:spcPct val="100000"/>
              </a:lnSpc>
              <a:spcBef>
                <a:spcPts val="0"/>
              </a:spcBef>
              <a:spcAft>
                <a:spcPts val="0"/>
              </a:spcAft>
              <a:buSzPct val="68626"/>
              <a:buNone/>
            </a:pPr>
            <a:r>
              <a:rPr lang="en-US" sz="4800" b="1"/>
              <a:t>Guiding Questions</a:t>
            </a:r>
            <a:endParaRPr sz="4800" b="1"/>
          </a:p>
          <a:p>
            <a:pPr marL="0" lvl="0" indent="0" algn="l" rtl="0">
              <a:lnSpc>
                <a:spcPct val="100000"/>
              </a:lnSpc>
              <a:spcBef>
                <a:spcPts val="0"/>
              </a:spcBef>
              <a:spcAft>
                <a:spcPts val="0"/>
              </a:spcAft>
              <a:buSzPct val="117646"/>
              <a:buNone/>
            </a:pPr>
            <a:endParaRPr b="1"/>
          </a:p>
          <a:p>
            <a:pPr marL="457200" lvl="0" indent="-363145" algn="l" rtl="0">
              <a:lnSpc>
                <a:spcPct val="115000"/>
              </a:lnSpc>
              <a:spcBef>
                <a:spcPts val="0"/>
              </a:spcBef>
              <a:spcAft>
                <a:spcPts val="0"/>
              </a:spcAft>
              <a:buSzPct val="100000"/>
              <a:buChar char="●"/>
            </a:pPr>
            <a:r>
              <a:rPr lang="en-US" sz="3388"/>
              <a:t>What are the specific needs of your learners in the scenario?</a:t>
            </a:r>
            <a:endParaRPr sz="3388"/>
          </a:p>
          <a:p>
            <a:pPr marL="457200" lvl="0" indent="-363145" algn="l" rtl="0">
              <a:lnSpc>
                <a:spcPct val="115000"/>
              </a:lnSpc>
              <a:spcBef>
                <a:spcPts val="0"/>
              </a:spcBef>
              <a:spcAft>
                <a:spcPts val="0"/>
              </a:spcAft>
              <a:buSzPct val="100000"/>
              <a:buChar char="●"/>
            </a:pPr>
            <a:r>
              <a:rPr lang="en-US" sz="3388"/>
              <a:t>What is the appropriate balance between synchronous and asynchronous content?</a:t>
            </a:r>
            <a:endParaRPr sz="3388"/>
          </a:p>
          <a:p>
            <a:pPr marL="457200" lvl="0" indent="-363145" algn="l" rtl="0">
              <a:lnSpc>
                <a:spcPct val="115000"/>
              </a:lnSpc>
              <a:spcBef>
                <a:spcPts val="0"/>
              </a:spcBef>
              <a:spcAft>
                <a:spcPts val="0"/>
              </a:spcAft>
              <a:buSzPct val="100000"/>
              <a:buChar char="●"/>
            </a:pPr>
            <a:r>
              <a:rPr lang="en-US" sz="3388"/>
              <a:t>Which digital tools might be most effective for the chosen digital model and scenario? </a:t>
            </a:r>
            <a:endParaRPr sz="3388"/>
          </a:p>
          <a:p>
            <a:pPr marL="457200" lvl="0" indent="-363145" algn="l" rtl="0">
              <a:lnSpc>
                <a:spcPct val="115000"/>
              </a:lnSpc>
              <a:spcBef>
                <a:spcPts val="0"/>
              </a:spcBef>
              <a:spcAft>
                <a:spcPts val="0"/>
              </a:spcAft>
              <a:buSzPct val="100000"/>
              <a:buChar char="●"/>
            </a:pPr>
            <a:r>
              <a:rPr lang="en-US" sz="3388"/>
              <a:t>How can you ensure accessibility and equity in your learning design?</a:t>
            </a:r>
            <a:endParaRPr sz="3388"/>
          </a:p>
        </p:txBody>
      </p:sp>
      <p:graphicFrame>
        <p:nvGraphicFramePr>
          <p:cNvPr id="108" name="Google Shape;108;g24d6b34c31e_0_24"/>
          <p:cNvGraphicFramePr/>
          <p:nvPr/>
        </p:nvGraphicFramePr>
        <p:xfrm>
          <a:off x="454750" y="1240200"/>
          <a:ext cx="11282500" cy="2396400"/>
        </p:xfrm>
        <a:graphic>
          <a:graphicData uri="http://schemas.openxmlformats.org/drawingml/2006/table">
            <a:tbl>
              <a:tblPr>
                <a:noFill/>
                <a:tableStyleId>{C38EDC70-4A9C-44C2-82AC-6A53AC94603D}</a:tableStyleId>
              </a:tblPr>
              <a:tblGrid>
                <a:gridCol w="2256500">
                  <a:extLst>
                    <a:ext uri="{9D8B030D-6E8A-4147-A177-3AD203B41FA5}">
                      <a16:colId xmlns:a16="http://schemas.microsoft.com/office/drawing/2014/main" val="20000"/>
                    </a:ext>
                  </a:extLst>
                </a:gridCol>
                <a:gridCol w="2256500">
                  <a:extLst>
                    <a:ext uri="{9D8B030D-6E8A-4147-A177-3AD203B41FA5}">
                      <a16:colId xmlns:a16="http://schemas.microsoft.com/office/drawing/2014/main" val="20001"/>
                    </a:ext>
                  </a:extLst>
                </a:gridCol>
                <a:gridCol w="2256500">
                  <a:extLst>
                    <a:ext uri="{9D8B030D-6E8A-4147-A177-3AD203B41FA5}">
                      <a16:colId xmlns:a16="http://schemas.microsoft.com/office/drawing/2014/main" val="20002"/>
                    </a:ext>
                  </a:extLst>
                </a:gridCol>
                <a:gridCol w="2256500">
                  <a:extLst>
                    <a:ext uri="{9D8B030D-6E8A-4147-A177-3AD203B41FA5}">
                      <a16:colId xmlns:a16="http://schemas.microsoft.com/office/drawing/2014/main" val="20003"/>
                    </a:ext>
                  </a:extLst>
                </a:gridCol>
                <a:gridCol w="2256500">
                  <a:extLst>
                    <a:ext uri="{9D8B030D-6E8A-4147-A177-3AD203B41FA5}">
                      <a16:colId xmlns:a16="http://schemas.microsoft.com/office/drawing/2014/main" val="20004"/>
                    </a:ext>
                  </a:extLst>
                </a:gridCol>
              </a:tblGrid>
              <a:tr h="599925">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1</a:t>
                      </a:r>
                      <a:endParaRPr sz="2300" b="1" u="none" strike="noStrike" cap="none">
                        <a:solidFill>
                          <a:schemeClr val="lt1"/>
                        </a:solidFill>
                      </a:endParaRPr>
                    </a:p>
                  </a:txBody>
                  <a:tcPr marL="91425" marR="91425" marT="91425" marB="91425" anchor="ctr">
                    <a:solidFill>
                      <a:srgbClr val="13264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2</a:t>
                      </a:r>
                      <a:endParaRPr sz="2300" b="1" u="none" strike="noStrike" cap="none">
                        <a:solidFill>
                          <a:schemeClr val="lt1"/>
                        </a:solidFill>
                      </a:endParaRPr>
                    </a:p>
                  </a:txBody>
                  <a:tcPr marL="91425" marR="91425" marT="91425" marB="91425" anchor="ctr">
                    <a:solidFill>
                      <a:srgbClr val="14569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3</a:t>
                      </a:r>
                      <a:endParaRPr sz="2300" b="1" u="none" strike="noStrike" cap="none">
                        <a:solidFill>
                          <a:schemeClr val="lt1"/>
                        </a:solidFill>
                      </a:endParaRPr>
                    </a:p>
                  </a:txBody>
                  <a:tcPr marL="91425" marR="91425" marT="91425" marB="91425" anchor="ctr">
                    <a:solidFill>
                      <a:srgbClr val="13264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4</a:t>
                      </a:r>
                      <a:endParaRPr sz="2300" b="1" u="none" strike="noStrike" cap="none">
                        <a:solidFill>
                          <a:schemeClr val="lt1"/>
                        </a:solidFill>
                      </a:endParaRPr>
                    </a:p>
                  </a:txBody>
                  <a:tcPr marL="91425" marR="91425" marT="91425" marB="91425" anchor="ctr">
                    <a:solidFill>
                      <a:srgbClr val="14569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5</a:t>
                      </a:r>
                      <a:endParaRPr sz="2300" b="1" u="none" strike="noStrike" cap="none">
                        <a:solidFill>
                          <a:schemeClr val="lt1"/>
                        </a:solidFill>
                      </a:endParaRPr>
                    </a:p>
                  </a:txBody>
                  <a:tcPr marL="91425" marR="91425" marT="91425" marB="91425" anchor="ctr">
                    <a:solidFill>
                      <a:srgbClr val="132648"/>
                    </a:solidFill>
                  </a:tcPr>
                </a:tc>
                <a:extLst>
                  <a:ext uri="{0D108BD9-81ED-4DB2-BD59-A6C34878D82A}">
                    <a16:rowId xmlns:a16="http://schemas.microsoft.com/office/drawing/2014/main" val="10000"/>
                  </a:ext>
                </a:extLst>
              </a:tr>
              <a:tr h="1796475">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Limited Digital Literacy</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Limited Connectivity</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Diverse Learning Needs</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Balancing Work and Learning</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Language Barriers</a:t>
                      </a:r>
                      <a:endParaRPr sz="2700" b="1" u="none" strike="noStrike" cap="none">
                        <a:solidFill>
                          <a:srgbClr val="132648"/>
                        </a:solidFill>
                      </a:endParaRPr>
                    </a:p>
                  </a:txBody>
                  <a:tcPr marL="91425" marR="91425" marT="91425" marB="91425" anchor="ctr"/>
                </a:tc>
                <a:extLst>
                  <a:ext uri="{0D108BD9-81ED-4DB2-BD59-A6C34878D82A}">
                    <a16:rowId xmlns:a16="http://schemas.microsoft.com/office/drawing/2014/main" val="10001"/>
                  </a:ext>
                </a:extLst>
              </a:tr>
            </a:tbl>
          </a:graphicData>
        </a:graphic>
      </p:graphicFrame>
      <p:pic>
        <p:nvPicPr>
          <p:cNvPr id="109" name="Google Shape;109;g24d6b34c31e_0_24" title="icon apply"/>
          <p:cNvPicPr preferRelativeResize="0"/>
          <p:nvPr/>
        </p:nvPicPr>
        <p:blipFill rotWithShape="1">
          <a:blip r:embed="rId3">
            <a:alphaModFix/>
          </a:blip>
          <a:srcRect/>
          <a:stretch/>
        </p:blipFill>
        <p:spPr>
          <a:xfrm>
            <a:off x="10929600" y="5528971"/>
            <a:ext cx="1262400" cy="12119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4d6b34c31e_0_34"/>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Potential Solutions</a:t>
            </a:r>
            <a:endParaRPr/>
          </a:p>
        </p:txBody>
      </p:sp>
      <p:graphicFrame>
        <p:nvGraphicFramePr>
          <p:cNvPr id="115" name="Google Shape;115;g24d6b34c31e_0_34"/>
          <p:cNvGraphicFramePr/>
          <p:nvPr/>
        </p:nvGraphicFramePr>
        <p:xfrm>
          <a:off x="454750" y="1240200"/>
          <a:ext cx="11282500" cy="2396400"/>
        </p:xfrm>
        <a:graphic>
          <a:graphicData uri="http://schemas.openxmlformats.org/drawingml/2006/table">
            <a:tbl>
              <a:tblPr>
                <a:noFill/>
                <a:tableStyleId>{C38EDC70-4A9C-44C2-82AC-6A53AC94603D}</a:tableStyleId>
              </a:tblPr>
              <a:tblGrid>
                <a:gridCol w="2256500">
                  <a:extLst>
                    <a:ext uri="{9D8B030D-6E8A-4147-A177-3AD203B41FA5}">
                      <a16:colId xmlns:a16="http://schemas.microsoft.com/office/drawing/2014/main" val="20000"/>
                    </a:ext>
                  </a:extLst>
                </a:gridCol>
                <a:gridCol w="2256500">
                  <a:extLst>
                    <a:ext uri="{9D8B030D-6E8A-4147-A177-3AD203B41FA5}">
                      <a16:colId xmlns:a16="http://schemas.microsoft.com/office/drawing/2014/main" val="20001"/>
                    </a:ext>
                  </a:extLst>
                </a:gridCol>
                <a:gridCol w="2256500">
                  <a:extLst>
                    <a:ext uri="{9D8B030D-6E8A-4147-A177-3AD203B41FA5}">
                      <a16:colId xmlns:a16="http://schemas.microsoft.com/office/drawing/2014/main" val="20002"/>
                    </a:ext>
                  </a:extLst>
                </a:gridCol>
                <a:gridCol w="2256500">
                  <a:extLst>
                    <a:ext uri="{9D8B030D-6E8A-4147-A177-3AD203B41FA5}">
                      <a16:colId xmlns:a16="http://schemas.microsoft.com/office/drawing/2014/main" val="20003"/>
                    </a:ext>
                  </a:extLst>
                </a:gridCol>
                <a:gridCol w="2256500">
                  <a:extLst>
                    <a:ext uri="{9D8B030D-6E8A-4147-A177-3AD203B41FA5}">
                      <a16:colId xmlns:a16="http://schemas.microsoft.com/office/drawing/2014/main" val="20004"/>
                    </a:ext>
                  </a:extLst>
                </a:gridCol>
              </a:tblGrid>
              <a:tr h="599925">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1</a:t>
                      </a:r>
                      <a:endParaRPr sz="2300" b="1" u="none" strike="noStrike" cap="none">
                        <a:solidFill>
                          <a:schemeClr val="lt1"/>
                        </a:solidFill>
                      </a:endParaRPr>
                    </a:p>
                  </a:txBody>
                  <a:tcPr marL="91425" marR="91425" marT="91425" marB="91425" anchor="ctr">
                    <a:solidFill>
                      <a:srgbClr val="13264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2</a:t>
                      </a:r>
                      <a:endParaRPr sz="2300" b="1" u="none" strike="noStrike" cap="none">
                        <a:solidFill>
                          <a:schemeClr val="lt1"/>
                        </a:solidFill>
                      </a:endParaRPr>
                    </a:p>
                  </a:txBody>
                  <a:tcPr marL="91425" marR="91425" marT="91425" marB="91425" anchor="ctr">
                    <a:solidFill>
                      <a:srgbClr val="14569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3</a:t>
                      </a:r>
                      <a:endParaRPr sz="2300" b="1" u="none" strike="noStrike" cap="none">
                        <a:solidFill>
                          <a:schemeClr val="lt1"/>
                        </a:solidFill>
                      </a:endParaRPr>
                    </a:p>
                  </a:txBody>
                  <a:tcPr marL="91425" marR="91425" marT="91425" marB="91425" anchor="ctr">
                    <a:solidFill>
                      <a:srgbClr val="13264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4</a:t>
                      </a:r>
                      <a:endParaRPr sz="2300" b="1" u="none" strike="noStrike" cap="none">
                        <a:solidFill>
                          <a:schemeClr val="lt1"/>
                        </a:solidFill>
                      </a:endParaRPr>
                    </a:p>
                  </a:txBody>
                  <a:tcPr marL="91425" marR="91425" marT="91425" marB="91425" anchor="ctr">
                    <a:solidFill>
                      <a:srgbClr val="14569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5</a:t>
                      </a:r>
                      <a:endParaRPr sz="2300" b="1" u="none" strike="noStrike" cap="none">
                        <a:solidFill>
                          <a:schemeClr val="lt1"/>
                        </a:solidFill>
                      </a:endParaRPr>
                    </a:p>
                  </a:txBody>
                  <a:tcPr marL="91425" marR="91425" marT="91425" marB="91425" anchor="ctr">
                    <a:solidFill>
                      <a:srgbClr val="132648"/>
                    </a:solidFill>
                  </a:tcPr>
                </a:tc>
                <a:extLst>
                  <a:ext uri="{0D108BD9-81ED-4DB2-BD59-A6C34878D82A}">
                    <a16:rowId xmlns:a16="http://schemas.microsoft.com/office/drawing/2014/main" val="10000"/>
                  </a:ext>
                </a:extLst>
              </a:tr>
              <a:tr h="1796475">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Limited Digital Literacy</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Limited Connectivity</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Diverse Learning Needs</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Balancing Work and Learning</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Language Barriers</a:t>
                      </a:r>
                      <a:endParaRPr sz="2700" b="1" u="none" strike="noStrike" cap="none">
                        <a:solidFill>
                          <a:srgbClr val="132648"/>
                        </a:solidFill>
                      </a:endParaRPr>
                    </a:p>
                  </a:txBody>
                  <a:tcPr marL="91425" marR="91425" marT="91425" marB="91425" anchor="ctr"/>
                </a:tc>
                <a:extLst>
                  <a:ext uri="{0D108BD9-81ED-4DB2-BD59-A6C34878D82A}">
                    <a16:rowId xmlns:a16="http://schemas.microsoft.com/office/drawing/2014/main" val="10001"/>
                  </a:ext>
                </a:extLst>
              </a:tr>
            </a:tbl>
          </a:graphicData>
        </a:graphic>
      </p:graphicFrame>
      <p:pic>
        <p:nvPicPr>
          <p:cNvPr id="116" name="Google Shape;116;g24d6b34c31e_0_34" title="icon apply"/>
          <p:cNvPicPr preferRelativeResize="0"/>
          <p:nvPr/>
        </p:nvPicPr>
        <p:blipFill rotWithShape="1">
          <a:blip r:embed="rId3">
            <a:alphaModFix/>
          </a:blip>
          <a:srcRect/>
          <a:stretch/>
        </p:blipFill>
        <p:spPr>
          <a:xfrm>
            <a:off x="10929600" y="5528971"/>
            <a:ext cx="1262400" cy="12119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4d6b34c31e_0_53"/>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Sharing Solutions</a:t>
            </a:r>
            <a:endParaRPr/>
          </a:p>
        </p:txBody>
      </p:sp>
      <p:sp>
        <p:nvSpPr>
          <p:cNvPr id="122" name="Google Shape;122;g24d6b34c31e_0_53"/>
          <p:cNvSpPr txBox="1">
            <a:spLocks noGrp="1"/>
          </p:cNvSpPr>
          <p:nvPr>
            <p:ph type="body" idx="4294967295"/>
          </p:nvPr>
        </p:nvSpPr>
        <p:spPr>
          <a:xfrm>
            <a:off x="570425" y="1575025"/>
            <a:ext cx="8078400" cy="453360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100000"/>
              </a:lnSpc>
              <a:spcBef>
                <a:spcPts val="0"/>
              </a:spcBef>
              <a:spcAft>
                <a:spcPts val="0"/>
              </a:spcAft>
              <a:buSzPct val="94594"/>
              <a:buNone/>
            </a:pPr>
            <a:r>
              <a:rPr lang="en-US" sz="3200" b="1"/>
              <a:t>Questions to consider</a:t>
            </a:r>
            <a:endParaRPr sz="3200" b="1"/>
          </a:p>
          <a:p>
            <a:pPr marL="457200" lvl="0" indent="0" algn="l" rtl="0">
              <a:lnSpc>
                <a:spcPct val="100000"/>
              </a:lnSpc>
              <a:spcBef>
                <a:spcPts val="0"/>
              </a:spcBef>
              <a:spcAft>
                <a:spcPts val="0"/>
              </a:spcAft>
              <a:buSzPct val="108108"/>
              <a:buNone/>
            </a:pPr>
            <a:endParaRPr/>
          </a:p>
          <a:p>
            <a:pPr marL="457200" lvl="0" indent="-393065" algn="l" rtl="0">
              <a:lnSpc>
                <a:spcPct val="100000"/>
              </a:lnSpc>
              <a:spcBef>
                <a:spcPts val="0"/>
              </a:spcBef>
              <a:spcAft>
                <a:spcPts val="0"/>
              </a:spcAft>
              <a:buSzPct val="100000"/>
              <a:buChar char="●"/>
            </a:pPr>
            <a:r>
              <a:rPr lang="en-US"/>
              <a:t>What was the most challenging aspect of creating your digital learning experience, and why?</a:t>
            </a:r>
            <a:br>
              <a:rPr lang="en-US"/>
            </a:br>
            <a:endParaRPr/>
          </a:p>
          <a:p>
            <a:pPr marL="457200" lvl="0" indent="-393065" algn="l" rtl="0">
              <a:lnSpc>
                <a:spcPct val="100000"/>
              </a:lnSpc>
              <a:spcBef>
                <a:spcPts val="0"/>
              </a:spcBef>
              <a:spcAft>
                <a:spcPts val="0"/>
              </a:spcAft>
              <a:buSzPct val="100000"/>
              <a:buChar char="●"/>
            </a:pPr>
            <a:r>
              <a:rPr lang="en-US"/>
              <a:t>What digital tools did you choose and why? How do these tools enhance the learning experience?</a:t>
            </a:r>
            <a:br>
              <a:rPr lang="en-US"/>
            </a:br>
            <a:endParaRPr/>
          </a:p>
          <a:p>
            <a:pPr marL="457200" lvl="0" indent="-393065" algn="l" rtl="0">
              <a:lnSpc>
                <a:spcPct val="100000"/>
              </a:lnSpc>
              <a:spcBef>
                <a:spcPts val="0"/>
              </a:spcBef>
              <a:spcAft>
                <a:spcPts val="0"/>
              </a:spcAft>
              <a:buSzPct val="100000"/>
              <a:buChar char="●"/>
            </a:pPr>
            <a:r>
              <a:rPr lang="en-US"/>
              <a:t>How did your group balance synchronous and asynchronous elements?</a:t>
            </a:r>
            <a:endParaRPr/>
          </a:p>
          <a:p>
            <a:pPr marL="0" lvl="0" indent="0" algn="l" rtl="0">
              <a:lnSpc>
                <a:spcPct val="100000"/>
              </a:lnSpc>
              <a:spcBef>
                <a:spcPts val="0"/>
              </a:spcBef>
              <a:spcAft>
                <a:spcPts val="0"/>
              </a:spcAft>
              <a:buClr>
                <a:schemeClr val="dk1"/>
              </a:buClr>
              <a:buSzPct val="39285"/>
              <a:buFont typeface="Arial"/>
              <a:buNone/>
            </a:pPr>
            <a:endParaRPr/>
          </a:p>
          <a:p>
            <a:pPr marL="0" lvl="0" indent="0" algn="l" rtl="0">
              <a:lnSpc>
                <a:spcPct val="100000"/>
              </a:lnSpc>
              <a:spcBef>
                <a:spcPts val="0"/>
              </a:spcBef>
              <a:spcAft>
                <a:spcPts val="0"/>
              </a:spcAft>
              <a:buSzPct val="100000"/>
              <a:buNone/>
            </a:pPr>
            <a:endParaRPr/>
          </a:p>
        </p:txBody>
      </p:sp>
      <p:pic>
        <p:nvPicPr>
          <p:cNvPr id="123" name="Google Shape;123;g24d6b34c31e_0_53" descr="Questions illustration"/>
          <p:cNvPicPr preferRelativeResize="0"/>
          <p:nvPr/>
        </p:nvPicPr>
        <p:blipFill rotWithShape="1">
          <a:blip r:embed="rId3">
            <a:alphaModFix/>
          </a:blip>
          <a:srcRect/>
          <a:stretch/>
        </p:blipFill>
        <p:spPr>
          <a:xfrm>
            <a:off x="8149375" y="1351775"/>
            <a:ext cx="4137874" cy="3810776"/>
          </a:xfrm>
          <a:prstGeom prst="rect">
            <a:avLst/>
          </a:prstGeom>
          <a:noFill/>
          <a:ln>
            <a:noFill/>
          </a:ln>
        </p:spPr>
      </p:pic>
      <p:pic>
        <p:nvPicPr>
          <p:cNvPr id="124" name="Google Shape;124;g24d6b34c31e_0_53" title="Icon discuss"/>
          <p:cNvPicPr preferRelativeResize="0"/>
          <p:nvPr/>
        </p:nvPicPr>
        <p:blipFill rotWithShape="1">
          <a:blip r:embed="rId4">
            <a:alphaModFix/>
          </a:blip>
          <a:srcRect/>
          <a:stretch/>
        </p:blipFill>
        <p:spPr>
          <a:xfrm>
            <a:off x="10929600" y="5503550"/>
            <a:ext cx="1262400" cy="1262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24d6b34c31e_0_66" descr="A person standing on a bar graph to showcase &quot;next steps&quot;"/>
          <p:cNvPicPr preferRelativeResize="0"/>
          <p:nvPr/>
        </p:nvPicPr>
        <p:blipFill rotWithShape="1">
          <a:blip r:embed="rId3">
            <a:alphaModFix/>
          </a:blip>
          <a:srcRect/>
          <a:stretch/>
        </p:blipFill>
        <p:spPr>
          <a:xfrm>
            <a:off x="-696900" y="1451250"/>
            <a:ext cx="4926726" cy="4343299"/>
          </a:xfrm>
          <a:prstGeom prst="rect">
            <a:avLst/>
          </a:prstGeom>
          <a:noFill/>
          <a:ln>
            <a:noFill/>
          </a:ln>
        </p:spPr>
      </p:pic>
      <p:sp>
        <p:nvSpPr>
          <p:cNvPr id="130" name="Google Shape;130;g24d6b34c31e_0_66"/>
          <p:cNvSpPr txBox="1">
            <a:spLocks noGrp="1"/>
          </p:cNvSpPr>
          <p:nvPr>
            <p:ph type="ctrTitle"/>
          </p:nvPr>
        </p:nvSpPr>
        <p:spPr>
          <a:xfrm>
            <a:off x="2057400" y="91440"/>
            <a:ext cx="10131600" cy="63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t>What’s Next?</a:t>
            </a:r>
            <a:endParaRPr/>
          </a:p>
        </p:txBody>
      </p:sp>
      <p:sp>
        <p:nvSpPr>
          <p:cNvPr id="131" name="Google Shape;131;g24d6b34c31e_0_66"/>
          <p:cNvSpPr txBox="1">
            <a:spLocks noGrp="1"/>
          </p:cNvSpPr>
          <p:nvPr>
            <p:ph type="body" idx="4294967295"/>
          </p:nvPr>
        </p:nvSpPr>
        <p:spPr>
          <a:xfrm>
            <a:off x="3885125" y="1242375"/>
            <a:ext cx="8002200" cy="4958700"/>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2800"/>
              <a:buAutoNum type="arabicPeriod"/>
            </a:pPr>
            <a:r>
              <a:rPr lang="en-US"/>
              <a:t>Chapter 5 of the </a:t>
            </a:r>
            <a:r>
              <a:rPr lang="en-US" b="1"/>
              <a:t>Digital Learning Guidance</a:t>
            </a:r>
            <a:r>
              <a:rPr lang="en-US"/>
              <a:t> provides more details and discussion of key principles</a:t>
            </a:r>
            <a:br>
              <a:rPr lang="en-US"/>
            </a:br>
            <a:endParaRPr/>
          </a:p>
          <a:p>
            <a:pPr marL="285750" lvl="0" indent="-285750" algn="l" rtl="0">
              <a:lnSpc>
                <a:spcPct val="100000"/>
              </a:lnSpc>
              <a:spcBef>
                <a:spcPts val="0"/>
              </a:spcBef>
              <a:spcAft>
                <a:spcPts val="0"/>
              </a:spcAft>
              <a:buSzPts val="2800"/>
              <a:buAutoNum type="arabicPeriod"/>
            </a:pPr>
            <a:r>
              <a:rPr lang="en-US"/>
              <a:t>The </a:t>
            </a:r>
            <a:r>
              <a:rPr lang="en-US" b="1"/>
              <a:t>self-paced course</a:t>
            </a:r>
            <a:r>
              <a:rPr lang="en-US"/>
              <a:t> on the OTAN website includes a multiple choice quiz and extension activities</a:t>
            </a:r>
            <a:br>
              <a:rPr lang="en-US"/>
            </a:br>
            <a:endParaRPr/>
          </a:p>
          <a:p>
            <a:pPr marL="285750" lvl="0" indent="-285750" algn="l" rtl="0">
              <a:lnSpc>
                <a:spcPct val="100000"/>
              </a:lnSpc>
              <a:spcBef>
                <a:spcPts val="0"/>
              </a:spcBef>
              <a:spcAft>
                <a:spcPts val="0"/>
              </a:spcAft>
              <a:buSzPts val="2800"/>
              <a:buAutoNum type="arabicPeriod"/>
            </a:pPr>
            <a:r>
              <a:rPr lang="en-US"/>
              <a:t>Continue finding opportunities to learn from each other as we explore best practices in digital age adult learning</a:t>
            </a:r>
            <a:endParaRPr/>
          </a:p>
        </p:txBody>
      </p:sp>
      <p:pic>
        <p:nvPicPr>
          <p:cNvPr id="132" name="Google Shape;132;g24d6b34c31e_0_66" title="icon explore next steps"/>
          <p:cNvPicPr preferRelativeResize="0"/>
          <p:nvPr/>
        </p:nvPicPr>
        <p:blipFill rotWithShape="1">
          <a:blip r:embed="rId4">
            <a:alphaModFix/>
          </a:blip>
          <a:srcRect/>
          <a:stretch/>
        </p:blipFill>
        <p:spPr>
          <a:xfrm>
            <a:off x="11038408" y="5682350"/>
            <a:ext cx="1150592" cy="1039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g252bd690140_1_0"/>
          <p:cNvSpPr txBox="1">
            <a:spLocks noGrp="1"/>
          </p:cNvSpPr>
          <p:nvPr>
            <p:ph type="ctrTitle"/>
          </p:nvPr>
        </p:nvSpPr>
        <p:spPr>
          <a:xfrm>
            <a:off x="2057400" y="91440"/>
            <a:ext cx="10131600" cy="63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800"/>
              <a:buFont typeface="Arial Black"/>
              <a:buNone/>
            </a:pPr>
            <a:r>
              <a:rPr lang="en-US"/>
              <a:t>Welcome to Chapter 5!</a:t>
            </a:r>
            <a:endParaRPr/>
          </a:p>
        </p:txBody>
      </p:sp>
      <p:pic>
        <p:nvPicPr>
          <p:cNvPr id="42" name="Google Shape;42;g252bd690140_1_0" descr="A group of students and a teacher working together on computers"/>
          <p:cNvPicPr preferRelativeResize="0"/>
          <p:nvPr/>
        </p:nvPicPr>
        <p:blipFill rotWithShape="1">
          <a:blip r:embed="rId3">
            <a:alphaModFix/>
          </a:blip>
          <a:srcRect b="427"/>
          <a:stretch/>
        </p:blipFill>
        <p:spPr>
          <a:xfrm>
            <a:off x="0" y="722350"/>
            <a:ext cx="12192000" cy="6016600"/>
          </a:xfrm>
          <a:prstGeom prst="rect">
            <a:avLst/>
          </a:prstGeom>
          <a:noFill/>
          <a:ln>
            <a:noFill/>
          </a:ln>
        </p:spPr>
      </p:pic>
      <p:sp>
        <p:nvSpPr>
          <p:cNvPr id="43" name="Google Shape;43;g252bd690140_1_0"/>
          <p:cNvSpPr/>
          <p:nvPr/>
        </p:nvSpPr>
        <p:spPr>
          <a:xfrm>
            <a:off x="0" y="1266575"/>
            <a:ext cx="6739800" cy="783300"/>
          </a:xfrm>
          <a:prstGeom prst="rect">
            <a:avLst/>
          </a:prstGeom>
          <a:solidFill>
            <a:srgbClr val="132648"/>
          </a:solidFill>
          <a:ln w="9525" cap="flat" cmpd="sng">
            <a:solidFill>
              <a:srgbClr val="1326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252bd690140_1_0"/>
          <p:cNvSpPr txBox="1"/>
          <p:nvPr/>
        </p:nvSpPr>
        <p:spPr>
          <a:xfrm>
            <a:off x="512056" y="1342776"/>
            <a:ext cx="8610000" cy="58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rgbClr val="FFFFFF"/>
                </a:solidFill>
                <a:latin typeface="Arial"/>
                <a:ea typeface="Arial"/>
                <a:cs typeface="Arial"/>
                <a:sym typeface="Arial"/>
              </a:rPr>
              <a:t>Adopting Models that Work</a:t>
            </a:r>
            <a:endParaRPr sz="3400" b="1" i="0" u="none" strike="noStrike" cap="non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g24d6b34c31e_0_10"/>
          <p:cNvSpPr txBox="1">
            <a:spLocks noGrp="1"/>
          </p:cNvSpPr>
          <p:nvPr>
            <p:ph type="ctrTitle"/>
          </p:nvPr>
        </p:nvSpPr>
        <p:spPr>
          <a:xfrm>
            <a:off x="2194559" y="109728"/>
            <a:ext cx="7598700" cy="621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Session Objectives</a:t>
            </a:r>
            <a:endParaRPr/>
          </a:p>
        </p:txBody>
      </p:sp>
      <p:sp>
        <p:nvSpPr>
          <p:cNvPr id="50" name="Google Shape;50;g24d6b34c31e_0_10"/>
          <p:cNvSpPr txBox="1">
            <a:spLocks noGrp="1"/>
          </p:cNvSpPr>
          <p:nvPr>
            <p:ph type="subTitle" idx="1"/>
          </p:nvPr>
        </p:nvSpPr>
        <p:spPr>
          <a:xfrm>
            <a:off x="638250" y="2016175"/>
            <a:ext cx="10915500" cy="36423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AutoNum type="arabicPeriod"/>
            </a:pPr>
            <a:r>
              <a:rPr lang="en-US" sz="2800" b="1"/>
              <a:t>Articulate</a:t>
            </a:r>
            <a:r>
              <a:rPr lang="en-US" sz="2800"/>
              <a:t> the key considerations and challenges when implementing digital learning models in adult education</a:t>
            </a:r>
            <a:br>
              <a:rPr lang="en-US" sz="2800"/>
            </a:br>
            <a:endParaRPr sz="2800"/>
          </a:p>
          <a:p>
            <a:pPr marL="457200" lvl="0" indent="-406400" algn="l" rtl="0">
              <a:lnSpc>
                <a:spcPct val="100000"/>
              </a:lnSpc>
              <a:spcBef>
                <a:spcPts val="0"/>
              </a:spcBef>
              <a:spcAft>
                <a:spcPts val="0"/>
              </a:spcAft>
              <a:buSzPts val="2800"/>
              <a:buAutoNum type="arabicPeriod"/>
            </a:pPr>
            <a:r>
              <a:rPr lang="en-US" sz="2800" b="1"/>
              <a:t>Apply</a:t>
            </a:r>
            <a:r>
              <a:rPr lang="en-US" sz="2800"/>
              <a:t> strategies and digital tools to design an inclusive and accessible digital learning experience that addresses diverse learners' needs</a:t>
            </a:r>
            <a:endParaRPr sz="2800"/>
          </a:p>
          <a:p>
            <a:pPr marL="0" lvl="0" indent="0" algn="l" rtl="0">
              <a:lnSpc>
                <a:spcPct val="100000"/>
              </a:lnSpc>
              <a:spcBef>
                <a:spcPts val="0"/>
              </a:spcBef>
              <a:spcAft>
                <a:spcPts val="0"/>
              </a:spcAft>
              <a:buSzPts val="3000"/>
              <a:buNone/>
            </a:pP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254e01f8574_0_8"/>
          <p:cNvSpPr txBox="1">
            <a:spLocks noGrp="1"/>
          </p:cNvSpPr>
          <p:nvPr>
            <p:ph type="ctrTitle"/>
          </p:nvPr>
        </p:nvSpPr>
        <p:spPr>
          <a:xfrm>
            <a:off x="2194559" y="109728"/>
            <a:ext cx="7598700" cy="621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Session Agenda</a:t>
            </a:r>
            <a:endParaRPr/>
          </a:p>
        </p:txBody>
      </p:sp>
      <p:sp>
        <p:nvSpPr>
          <p:cNvPr id="56" name="Google Shape;56;g254e01f8574_0_8"/>
          <p:cNvSpPr txBox="1">
            <a:spLocks noGrp="1"/>
          </p:cNvSpPr>
          <p:nvPr>
            <p:ph type="subTitle" idx="1"/>
          </p:nvPr>
        </p:nvSpPr>
        <p:spPr>
          <a:xfrm>
            <a:off x="1638450" y="1539175"/>
            <a:ext cx="10915500" cy="486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r>
              <a:rPr lang="en-US" sz="2800" b="1"/>
              <a:t>Warm-up</a:t>
            </a:r>
            <a:r>
              <a:rPr lang="en-US" sz="2800"/>
              <a:t> with "Two truths and a digital lie"</a:t>
            </a:r>
            <a:br>
              <a:rPr lang="en-US" sz="2800"/>
            </a:br>
            <a:endParaRPr sz="4200"/>
          </a:p>
          <a:p>
            <a:pPr marL="0" lvl="0" indent="0" algn="l" rtl="0">
              <a:lnSpc>
                <a:spcPct val="100000"/>
              </a:lnSpc>
              <a:spcBef>
                <a:spcPts val="0"/>
              </a:spcBef>
              <a:spcAft>
                <a:spcPts val="0"/>
              </a:spcAft>
              <a:buSzPts val="3000"/>
              <a:buNone/>
            </a:pPr>
            <a:r>
              <a:rPr lang="en-US" sz="2800" b="1"/>
              <a:t>Explore</a:t>
            </a:r>
            <a:r>
              <a:rPr lang="en-US" sz="2800"/>
              <a:t> effective digital learning models</a:t>
            </a:r>
            <a:endParaRPr sz="2800"/>
          </a:p>
          <a:p>
            <a:pPr marL="457200" lvl="0" indent="0" algn="l" rtl="0">
              <a:lnSpc>
                <a:spcPct val="100000"/>
              </a:lnSpc>
              <a:spcBef>
                <a:spcPts val="0"/>
              </a:spcBef>
              <a:spcAft>
                <a:spcPts val="0"/>
              </a:spcAft>
              <a:buSzPts val="3000"/>
              <a:buNone/>
            </a:pPr>
            <a:endParaRPr sz="4200"/>
          </a:p>
          <a:p>
            <a:pPr marL="0" lvl="0" indent="0" algn="l" rtl="0">
              <a:lnSpc>
                <a:spcPct val="100000"/>
              </a:lnSpc>
              <a:spcBef>
                <a:spcPts val="0"/>
              </a:spcBef>
              <a:spcAft>
                <a:spcPts val="0"/>
              </a:spcAft>
              <a:buSzPts val="3000"/>
              <a:buNone/>
            </a:pPr>
            <a:r>
              <a:rPr lang="en-US" sz="2800" b="1"/>
              <a:t>Apply </a:t>
            </a:r>
            <a:r>
              <a:rPr lang="en-US" sz="2800"/>
              <a:t>digital learning models to common scenarios</a:t>
            </a:r>
            <a:br>
              <a:rPr lang="en-US" sz="2800"/>
            </a:br>
            <a:endParaRPr sz="4200"/>
          </a:p>
          <a:p>
            <a:pPr marL="0" lvl="0" indent="0" algn="l" rtl="0">
              <a:lnSpc>
                <a:spcPct val="100000"/>
              </a:lnSpc>
              <a:spcBef>
                <a:spcPts val="0"/>
              </a:spcBef>
              <a:spcAft>
                <a:spcPts val="0"/>
              </a:spcAft>
              <a:buSzPts val="3000"/>
              <a:buNone/>
            </a:pPr>
            <a:r>
              <a:rPr lang="en-US" sz="2800" b="1"/>
              <a:t>Discuss</a:t>
            </a:r>
            <a:r>
              <a:rPr lang="en-US" sz="2800"/>
              <a:t> digital learning tools and models</a:t>
            </a:r>
            <a:endParaRPr sz="2800"/>
          </a:p>
          <a:p>
            <a:pPr marL="0" lvl="0" indent="0" algn="l" rtl="0">
              <a:lnSpc>
                <a:spcPct val="100000"/>
              </a:lnSpc>
              <a:spcBef>
                <a:spcPts val="1000"/>
              </a:spcBef>
              <a:spcAft>
                <a:spcPts val="0"/>
              </a:spcAft>
              <a:buSzPts val="3000"/>
              <a:buNone/>
            </a:pPr>
            <a:endParaRPr sz="2800"/>
          </a:p>
          <a:p>
            <a:pPr marL="0" lvl="0" indent="0" algn="l" rtl="0">
              <a:spcBef>
                <a:spcPts val="0"/>
              </a:spcBef>
              <a:spcAft>
                <a:spcPts val="0"/>
              </a:spcAft>
              <a:buSzPts val="2800"/>
              <a:buNone/>
            </a:pPr>
            <a:r>
              <a:rPr lang="en-US" sz="2600" b="1"/>
              <a:t>Explore</a:t>
            </a:r>
            <a:r>
              <a:rPr lang="en-US" sz="2600"/>
              <a:t> next steps</a:t>
            </a:r>
            <a:endParaRPr sz="2600"/>
          </a:p>
          <a:p>
            <a:pPr marL="0" lvl="0" indent="0" algn="l" rtl="0">
              <a:lnSpc>
                <a:spcPct val="100000"/>
              </a:lnSpc>
              <a:spcBef>
                <a:spcPts val="0"/>
              </a:spcBef>
              <a:spcAft>
                <a:spcPts val="0"/>
              </a:spcAft>
              <a:buSzPts val="3000"/>
              <a:buNone/>
            </a:pPr>
            <a:endParaRPr sz="2800"/>
          </a:p>
        </p:txBody>
      </p:sp>
      <p:pic>
        <p:nvPicPr>
          <p:cNvPr id="57" name="Google Shape;57;g254e01f8574_0_8" title="Icon explore"/>
          <p:cNvPicPr preferRelativeResize="0"/>
          <p:nvPr/>
        </p:nvPicPr>
        <p:blipFill rotWithShape="1">
          <a:blip r:embed="rId3">
            <a:alphaModFix/>
          </a:blip>
          <a:srcRect/>
          <a:stretch/>
        </p:blipFill>
        <p:spPr>
          <a:xfrm>
            <a:off x="398063" y="2264150"/>
            <a:ext cx="1294273" cy="1164850"/>
          </a:xfrm>
          <a:prstGeom prst="rect">
            <a:avLst/>
          </a:prstGeom>
          <a:noFill/>
          <a:ln>
            <a:noFill/>
          </a:ln>
        </p:spPr>
      </p:pic>
      <p:pic>
        <p:nvPicPr>
          <p:cNvPr id="58" name="Google Shape;58;g254e01f8574_0_8" title="Icon discuss"/>
          <p:cNvPicPr preferRelativeResize="0"/>
          <p:nvPr/>
        </p:nvPicPr>
        <p:blipFill rotWithShape="1">
          <a:blip r:embed="rId4">
            <a:alphaModFix/>
          </a:blip>
          <a:srcRect/>
          <a:stretch/>
        </p:blipFill>
        <p:spPr>
          <a:xfrm>
            <a:off x="322125" y="4367825"/>
            <a:ext cx="1262400" cy="1262400"/>
          </a:xfrm>
          <a:prstGeom prst="rect">
            <a:avLst/>
          </a:prstGeom>
          <a:noFill/>
          <a:ln>
            <a:noFill/>
          </a:ln>
        </p:spPr>
      </p:pic>
      <p:pic>
        <p:nvPicPr>
          <p:cNvPr id="59" name="Google Shape;59;g254e01f8574_0_8" title="icon two truths and a lie"/>
          <p:cNvPicPr preferRelativeResize="0"/>
          <p:nvPr/>
        </p:nvPicPr>
        <p:blipFill rotWithShape="1">
          <a:blip r:embed="rId5">
            <a:alphaModFix/>
          </a:blip>
          <a:srcRect/>
          <a:stretch/>
        </p:blipFill>
        <p:spPr>
          <a:xfrm>
            <a:off x="254625" y="1099300"/>
            <a:ext cx="1294250" cy="1294250"/>
          </a:xfrm>
          <a:prstGeom prst="rect">
            <a:avLst/>
          </a:prstGeom>
          <a:noFill/>
          <a:ln>
            <a:noFill/>
          </a:ln>
        </p:spPr>
      </p:pic>
      <p:pic>
        <p:nvPicPr>
          <p:cNvPr id="60" name="Google Shape;60;g254e01f8574_0_8" title="icon apply"/>
          <p:cNvPicPr preferRelativeResize="0"/>
          <p:nvPr/>
        </p:nvPicPr>
        <p:blipFill rotWithShape="1">
          <a:blip r:embed="rId6">
            <a:alphaModFix/>
          </a:blip>
          <a:srcRect/>
          <a:stretch/>
        </p:blipFill>
        <p:spPr>
          <a:xfrm>
            <a:off x="414000" y="3303446"/>
            <a:ext cx="1262400" cy="1211904"/>
          </a:xfrm>
          <a:prstGeom prst="rect">
            <a:avLst/>
          </a:prstGeom>
          <a:noFill/>
          <a:ln>
            <a:noFill/>
          </a:ln>
        </p:spPr>
      </p:pic>
      <p:pic>
        <p:nvPicPr>
          <p:cNvPr id="61" name="Google Shape;61;g254e01f8574_0_8" title="icon explore next steps"/>
          <p:cNvPicPr preferRelativeResize="0"/>
          <p:nvPr/>
        </p:nvPicPr>
        <p:blipFill rotWithShape="1">
          <a:blip r:embed="rId7">
            <a:alphaModFix/>
          </a:blip>
          <a:srcRect/>
          <a:stretch/>
        </p:blipFill>
        <p:spPr>
          <a:xfrm>
            <a:off x="378033" y="5519625"/>
            <a:ext cx="1150592" cy="1039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24d1eb1be72_0_6"/>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Warm-Up Activity</a:t>
            </a:r>
            <a:endParaRPr/>
          </a:p>
        </p:txBody>
      </p:sp>
      <p:sp>
        <p:nvSpPr>
          <p:cNvPr id="67" name="Google Shape;67;g24d1eb1be72_0_6"/>
          <p:cNvSpPr txBox="1">
            <a:spLocks noGrp="1"/>
          </p:cNvSpPr>
          <p:nvPr>
            <p:ph type="body" idx="1"/>
          </p:nvPr>
        </p:nvSpPr>
        <p:spPr>
          <a:xfrm>
            <a:off x="685800" y="1703925"/>
            <a:ext cx="7143900" cy="36492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chemeClr val="dk1"/>
              </a:buClr>
              <a:buSzPts val="3000"/>
              <a:buFont typeface="Arial"/>
              <a:buNone/>
            </a:pPr>
            <a:r>
              <a:rPr lang="en-US" sz="3000" b="1"/>
              <a:t>Two Truths and a Digital Lie</a:t>
            </a:r>
            <a:endParaRPr b="1"/>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Share two true statements and one false statement about your experiences with digital learning.</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Visit the link below to submit your response: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800"/>
              <a:buNone/>
            </a:pPr>
            <a:r>
              <a:rPr lang="en-US" b="1"/>
              <a:t>&lt;Insert link or code here&gt;</a:t>
            </a:r>
            <a:endParaRPr b="1"/>
          </a:p>
        </p:txBody>
      </p:sp>
      <p:pic>
        <p:nvPicPr>
          <p:cNvPr id="68" name="Google Shape;68;g24d1eb1be72_0_6" title="Truth or lie illustration"/>
          <p:cNvPicPr preferRelativeResize="0"/>
          <p:nvPr/>
        </p:nvPicPr>
        <p:blipFill rotWithShape="1">
          <a:blip r:embed="rId3">
            <a:alphaModFix/>
          </a:blip>
          <a:srcRect/>
          <a:stretch/>
        </p:blipFill>
        <p:spPr>
          <a:xfrm>
            <a:off x="7683400" y="1238250"/>
            <a:ext cx="4508601" cy="4541150"/>
          </a:xfrm>
          <a:prstGeom prst="rect">
            <a:avLst/>
          </a:prstGeom>
          <a:noFill/>
          <a:ln>
            <a:noFill/>
          </a:ln>
        </p:spPr>
      </p:pic>
      <p:pic>
        <p:nvPicPr>
          <p:cNvPr id="69" name="Google Shape;69;g24d1eb1be72_0_6" title="icon two truths and a lie"/>
          <p:cNvPicPr preferRelativeResize="0"/>
          <p:nvPr/>
        </p:nvPicPr>
        <p:blipFill rotWithShape="1">
          <a:blip r:embed="rId4">
            <a:alphaModFix/>
          </a:blip>
          <a:srcRect/>
          <a:stretch/>
        </p:blipFill>
        <p:spPr>
          <a:xfrm>
            <a:off x="10704175" y="5437650"/>
            <a:ext cx="1294250" cy="1294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24d6b34c31e_0_76"/>
          <p:cNvSpPr txBox="1">
            <a:spLocks noGrp="1"/>
          </p:cNvSpPr>
          <p:nvPr>
            <p:ph type="ctrTitle"/>
          </p:nvPr>
        </p:nvSpPr>
        <p:spPr>
          <a:xfrm>
            <a:off x="2057400" y="91440"/>
            <a:ext cx="10131600" cy="63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t>Digital Learning Models</a:t>
            </a:r>
            <a:endParaRPr/>
          </a:p>
        </p:txBody>
      </p:sp>
      <p:sp>
        <p:nvSpPr>
          <p:cNvPr id="75" name="Google Shape;75;g24d6b34c31e_0_76"/>
          <p:cNvSpPr txBox="1">
            <a:spLocks noGrp="1"/>
          </p:cNvSpPr>
          <p:nvPr>
            <p:ph type="body" idx="4294967295"/>
          </p:nvPr>
        </p:nvSpPr>
        <p:spPr>
          <a:xfrm>
            <a:off x="6096000" y="1847850"/>
            <a:ext cx="5922600" cy="3733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sz="3000" b="1" dirty="0"/>
              <a:t>Digital Learning Models</a:t>
            </a:r>
            <a:endParaRPr sz="3000" b="1" dirty="0"/>
          </a:p>
          <a:p>
            <a:pPr marL="0" lvl="0" indent="0" algn="l" rtl="0">
              <a:lnSpc>
                <a:spcPct val="100000"/>
              </a:lnSpc>
              <a:spcBef>
                <a:spcPts val="0"/>
              </a:spcBef>
              <a:spcAft>
                <a:spcPts val="0"/>
              </a:spcAft>
              <a:buSzPts val="2800"/>
              <a:buNone/>
            </a:pPr>
            <a:endParaRPr dirty="0"/>
          </a:p>
          <a:p>
            <a:pPr marL="457200" lvl="0" indent="-406400" algn="l" rtl="0">
              <a:lnSpc>
                <a:spcPct val="150000"/>
              </a:lnSpc>
              <a:spcBef>
                <a:spcPts val="0"/>
              </a:spcBef>
              <a:spcAft>
                <a:spcPts val="0"/>
              </a:spcAft>
              <a:buSzPts val="2800"/>
              <a:buAutoNum type="arabicPeriod"/>
            </a:pPr>
            <a:r>
              <a:rPr lang="en-US" b="1" dirty="0">
                <a:solidFill>
                  <a:srgbClr val="132648"/>
                </a:solidFill>
              </a:rPr>
              <a:t>Distance</a:t>
            </a:r>
            <a:endParaRPr b="1" dirty="0">
              <a:solidFill>
                <a:srgbClr val="132648"/>
              </a:solidFill>
            </a:endParaRPr>
          </a:p>
          <a:p>
            <a:pPr marL="457200" lvl="0" indent="-406400" algn="l" rtl="0">
              <a:lnSpc>
                <a:spcPct val="150000"/>
              </a:lnSpc>
              <a:spcBef>
                <a:spcPts val="0"/>
              </a:spcBef>
              <a:spcAft>
                <a:spcPts val="0"/>
              </a:spcAft>
              <a:buSzPts val="2800"/>
              <a:buAutoNum type="arabicPeriod"/>
            </a:pPr>
            <a:r>
              <a:rPr lang="en-US" b="1" dirty="0">
                <a:solidFill>
                  <a:srgbClr val="132648"/>
                </a:solidFill>
              </a:rPr>
              <a:t>Blended </a:t>
            </a:r>
            <a:endParaRPr b="1" dirty="0">
              <a:solidFill>
                <a:srgbClr val="132648"/>
              </a:solidFill>
            </a:endParaRPr>
          </a:p>
          <a:p>
            <a:pPr marL="457200" lvl="0" indent="-406400" algn="l" rtl="0">
              <a:lnSpc>
                <a:spcPct val="150000"/>
              </a:lnSpc>
              <a:spcBef>
                <a:spcPts val="0"/>
              </a:spcBef>
              <a:spcAft>
                <a:spcPts val="0"/>
              </a:spcAft>
              <a:buSzPts val="2800"/>
              <a:buAutoNum type="arabicPeriod"/>
            </a:pPr>
            <a:r>
              <a:rPr lang="en-US" b="1" dirty="0" err="1">
                <a:solidFill>
                  <a:srgbClr val="13264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Hy</a:t>
            </a:r>
            <a:r>
              <a:rPr lang="en-US" b="1"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F</a:t>
            </a:r>
            <a:r>
              <a:rPr lang="en-US" b="1" dirty="0" err="1">
                <a:solidFill>
                  <a:srgbClr val="13264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lex</a:t>
            </a:r>
            <a:endParaRPr b="1" dirty="0">
              <a:solidFill>
                <a:srgbClr val="132648"/>
              </a:solidFill>
            </a:endParaRPr>
          </a:p>
        </p:txBody>
      </p:sp>
      <p:pic>
        <p:nvPicPr>
          <p:cNvPr id="76" name="Google Shape;76;g24d6b34c31e_0_76" descr="Students working together on laptops"/>
          <p:cNvPicPr preferRelativeResize="0"/>
          <p:nvPr/>
        </p:nvPicPr>
        <p:blipFill rotWithShape="1">
          <a:blip r:embed="rId3">
            <a:alphaModFix/>
          </a:blip>
          <a:srcRect/>
          <a:stretch/>
        </p:blipFill>
        <p:spPr>
          <a:xfrm>
            <a:off x="476250" y="1847850"/>
            <a:ext cx="5035989" cy="3733800"/>
          </a:xfrm>
          <a:prstGeom prst="rect">
            <a:avLst/>
          </a:prstGeom>
          <a:noFill/>
          <a:ln>
            <a:noFill/>
          </a:ln>
        </p:spPr>
      </p:pic>
      <p:pic>
        <p:nvPicPr>
          <p:cNvPr id="77" name="Google Shape;77;g24d6b34c31e_0_76" title="Icon explore"/>
          <p:cNvPicPr preferRelativeResize="0"/>
          <p:nvPr/>
        </p:nvPicPr>
        <p:blipFill rotWithShape="1">
          <a:blip r:embed="rId4">
            <a:alphaModFix/>
          </a:blip>
          <a:srcRect/>
          <a:stretch/>
        </p:blipFill>
        <p:spPr>
          <a:xfrm>
            <a:off x="10897738" y="5554575"/>
            <a:ext cx="1294273" cy="1164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24d1eb1be72_0_16"/>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Implementing Digital Learning Models</a:t>
            </a:r>
            <a:endParaRPr/>
          </a:p>
        </p:txBody>
      </p:sp>
      <p:sp>
        <p:nvSpPr>
          <p:cNvPr id="83" name="Google Shape;83;g24d1eb1be72_0_16"/>
          <p:cNvSpPr txBox="1">
            <a:spLocks noGrp="1"/>
          </p:cNvSpPr>
          <p:nvPr>
            <p:ph type="body" idx="4294967295"/>
          </p:nvPr>
        </p:nvSpPr>
        <p:spPr>
          <a:xfrm>
            <a:off x="570425" y="1542000"/>
            <a:ext cx="6402000" cy="44598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chemeClr val="dk1"/>
              </a:buClr>
              <a:buSzPts val="3000"/>
              <a:buFont typeface="Arial"/>
              <a:buNone/>
            </a:pPr>
            <a:r>
              <a:rPr lang="en-US" sz="3000" b="1"/>
              <a:t>Think-Pair-Share</a:t>
            </a:r>
            <a:endParaRPr/>
          </a:p>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US"/>
              <a:t>What’s the primary challenge you’ve encountered while implementing digital learning (that can reasonably be solved)?</a:t>
            </a:r>
            <a:endParaRPr/>
          </a:p>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US" b="1"/>
              <a:t>“Digital learning” can be:</a:t>
            </a:r>
            <a:endParaRPr b="1"/>
          </a:p>
          <a:p>
            <a:pPr marL="457200" lvl="0" indent="-406400" algn="l" rtl="0">
              <a:lnSpc>
                <a:spcPct val="100000"/>
              </a:lnSpc>
              <a:spcBef>
                <a:spcPts val="0"/>
              </a:spcBef>
              <a:spcAft>
                <a:spcPts val="0"/>
              </a:spcAft>
              <a:buSzPts val="2800"/>
              <a:buChar char="●"/>
            </a:pPr>
            <a:r>
              <a:rPr lang="en-US"/>
              <a:t>Fully distance </a:t>
            </a:r>
            <a:endParaRPr/>
          </a:p>
          <a:p>
            <a:pPr marL="457200" lvl="0" indent="-406400" algn="l" rtl="0">
              <a:lnSpc>
                <a:spcPct val="100000"/>
              </a:lnSpc>
              <a:spcBef>
                <a:spcPts val="0"/>
              </a:spcBef>
              <a:spcAft>
                <a:spcPts val="0"/>
              </a:spcAft>
              <a:buSzPts val="2800"/>
              <a:buChar char="●"/>
            </a:pPr>
            <a:r>
              <a:rPr lang="en-US"/>
              <a:t>Blended </a:t>
            </a:r>
            <a:endParaRPr/>
          </a:p>
          <a:p>
            <a:pPr marL="457200" lvl="0" indent="-406400" algn="l" rtl="0">
              <a:lnSpc>
                <a:spcPct val="100000"/>
              </a:lnSpc>
              <a:spcBef>
                <a:spcPts val="0"/>
              </a:spcBef>
              <a:spcAft>
                <a:spcPts val="0"/>
              </a:spcAft>
              <a:buSzPts val="2800"/>
              <a:buChar char="●"/>
            </a:pPr>
            <a:r>
              <a:rPr lang="en-US"/>
              <a:t>HyFlex </a:t>
            </a:r>
            <a:endParaRPr/>
          </a:p>
        </p:txBody>
      </p:sp>
      <p:sp>
        <p:nvSpPr>
          <p:cNvPr id="84" name="Google Shape;84;g24d1eb1be72_0_16"/>
          <p:cNvSpPr txBox="1"/>
          <p:nvPr/>
        </p:nvSpPr>
        <p:spPr>
          <a:xfrm>
            <a:off x="0" y="0"/>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 = 5 minutes</a:t>
            </a:r>
            <a:endParaRPr sz="1100" b="0" i="0" u="none" strike="noStrike" cap="none">
              <a:solidFill>
                <a:schemeClr val="dk1"/>
              </a:solidFill>
              <a:latin typeface="Arial"/>
              <a:ea typeface="Arial"/>
              <a:cs typeface="Arial"/>
              <a:sym typeface="Arial"/>
            </a:endParaRPr>
          </a:p>
        </p:txBody>
      </p:sp>
      <p:pic>
        <p:nvPicPr>
          <p:cNvPr id="85" name="Google Shape;85;g24d1eb1be72_0_16" title="Teacher helping student with online learning "/>
          <p:cNvPicPr preferRelativeResize="0"/>
          <p:nvPr/>
        </p:nvPicPr>
        <p:blipFill rotWithShape="1">
          <a:blip r:embed="rId3">
            <a:alphaModFix/>
          </a:blip>
          <a:srcRect/>
          <a:stretch/>
        </p:blipFill>
        <p:spPr>
          <a:xfrm>
            <a:off x="7105650" y="1950450"/>
            <a:ext cx="4781552" cy="3309475"/>
          </a:xfrm>
          <a:prstGeom prst="rect">
            <a:avLst/>
          </a:prstGeom>
          <a:noFill/>
          <a:ln>
            <a:noFill/>
          </a:ln>
        </p:spPr>
      </p:pic>
      <p:pic>
        <p:nvPicPr>
          <p:cNvPr id="86" name="Google Shape;86;g24d1eb1be72_0_16" title="Icon explore"/>
          <p:cNvPicPr preferRelativeResize="0"/>
          <p:nvPr/>
        </p:nvPicPr>
        <p:blipFill rotWithShape="1">
          <a:blip r:embed="rId4">
            <a:alphaModFix/>
          </a:blip>
          <a:srcRect/>
          <a:stretch/>
        </p:blipFill>
        <p:spPr>
          <a:xfrm>
            <a:off x="10897738" y="5554575"/>
            <a:ext cx="1294273" cy="1164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4e30227e74_0_2"/>
          <p:cNvSpPr txBox="1">
            <a:spLocks noGrp="1"/>
          </p:cNvSpPr>
          <p:nvPr>
            <p:ph type="ctrTitle"/>
          </p:nvPr>
        </p:nvSpPr>
        <p:spPr>
          <a:xfrm>
            <a:off x="2057400" y="91440"/>
            <a:ext cx="10131600" cy="63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Digital Learning Implementation</a:t>
            </a:r>
            <a:endParaRPr/>
          </a:p>
        </p:txBody>
      </p:sp>
      <p:sp>
        <p:nvSpPr>
          <p:cNvPr id="92" name="Google Shape;92;g24e30227e74_0_2"/>
          <p:cNvSpPr txBox="1">
            <a:spLocks noGrp="1"/>
          </p:cNvSpPr>
          <p:nvPr>
            <p:ph type="body" idx="4294967295"/>
          </p:nvPr>
        </p:nvSpPr>
        <p:spPr>
          <a:xfrm>
            <a:off x="306750" y="946976"/>
            <a:ext cx="10131300" cy="5353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sz="3000" b="1"/>
              <a:t>Implementation Challenges</a:t>
            </a:r>
            <a:br>
              <a:rPr lang="en-US"/>
            </a:br>
            <a:endParaRPr/>
          </a:p>
          <a:p>
            <a:pPr marL="285750" lvl="0" indent="-285750" algn="l" rtl="0">
              <a:lnSpc>
                <a:spcPct val="100000"/>
              </a:lnSpc>
              <a:spcBef>
                <a:spcPts val="0"/>
              </a:spcBef>
              <a:spcAft>
                <a:spcPts val="0"/>
              </a:spcAft>
              <a:buSzPts val="2800"/>
              <a:buChar char="●"/>
            </a:pPr>
            <a:r>
              <a:rPr lang="en-US" b="1"/>
              <a:t>Students</a:t>
            </a:r>
            <a:endParaRPr b="1"/>
          </a:p>
          <a:p>
            <a:pPr marL="914400" lvl="1" indent="-406400" algn="l" rtl="0">
              <a:lnSpc>
                <a:spcPct val="100000"/>
              </a:lnSpc>
              <a:spcBef>
                <a:spcPts val="0"/>
              </a:spcBef>
              <a:spcAft>
                <a:spcPts val="0"/>
              </a:spcAft>
              <a:buSzPts val="2800"/>
              <a:buChar char="○"/>
            </a:pPr>
            <a:r>
              <a:rPr lang="en-US"/>
              <a:t>e.g., access to devices and connectivity</a:t>
            </a:r>
            <a:br>
              <a:rPr lang="en-US"/>
            </a:br>
            <a:endParaRPr/>
          </a:p>
          <a:p>
            <a:pPr marL="285750" lvl="0" indent="-285750" algn="l" rtl="0">
              <a:lnSpc>
                <a:spcPct val="100000"/>
              </a:lnSpc>
              <a:spcBef>
                <a:spcPts val="0"/>
              </a:spcBef>
              <a:spcAft>
                <a:spcPts val="0"/>
              </a:spcAft>
              <a:buSzPts val="2800"/>
              <a:buChar char="●"/>
            </a:pPr>
            <a:r>
              <a:rPr lang="en-US" b="1"/>
              <a:t>Educators</a:t>
            </a:r>
            <a:endParaRPr b="1"/>
          </a:p>
          <a:p>
            <a:pPr marL="914400" lvl="1" indent="-400050" algn="l" rtl="0">
              <a:lnSpc>
                <a:spcPct val="100000"/>
              </a:lnSpc>
              <a:spcBef>
                <a:spcPts val="0"/>
              </a:spcBef>
              <a:spcAft>
                <a:spcPts val="0"/>
              </a:spcAft>
              <a:buSzPts val="2700"/>
              <a:buChar char="○"/>
            </a:pPr>
            <a:r>
              <a:rPr lang="en-US"/>
              <a:t>e.g., professional development</a:t>
            </a:r>
            <a:endParaRPr/>
          </a:p>
          <a:p>
            <a:pPr marL="914400" lvl="0" indent="0" algn="l" rtl="0">
              <a:lnSpc>
                <a:spcPct val="100000"/>
              </a:lnSpc>
              <a:spcBef>
                <a:spcPts val="0"/>
              </a:spcBef>
              <a:spcAft>
                <a:spcPts val="0"/>
              </a:spcAft>
              <a:buSzPts val="2800"/>
              <a:buNone/>
            </a:pPr>
            <a:endParaRPr/>
          </a:p>
        </p:txBody>
      </p:sp>
      <p:pic>
        <p:nvPicPr>
          <p:cNvPr id="93" name="Google Shape;93;g24e30227e74_0_2" descr="Students working together on computers"/>
          <p:cNvPicPr preferRelativeResize="0"/>
          <p:nvPr/>
        </p:nvPicPr>
        <p:blipFill rotWithShape="1">
          <a:blip r:embed="rId3">
            <a:alphaModFix/>
          </a:blip>
          <a:srcRect/>
          <a:stretch/>
        </p:blipFill>
        <p:spPr>
          <a:xfrm>
            <a:off x="7639052" y="1984912"/>
            <a:ext cx="4116224" cy="3277325"/>
          </a:xfrm>
          <a:prstGeom prst="rect">
            <a:avLst/>
          </a:prstGeom>
          <a:noFill/>
          <a:ln>
            <a:noFill/>
          </a:ln>
        </p:spPr>
      </p:pic>
      <p:pic>
        <p:nvPicPr>
          <p:cNvPr id="94" name="Google Shape;94;g24e30227e74_0_2" title="Icon explore"/>
          <p:cNvPicPr preferRelativeResize="0"/>
          <p:nvPr/>
        </p:nvPicPr>
        <p:blipFill rotWithShape="1">
          <a:blip r:embed="rId4">
            <a:alphaModFix/>
          </a:blip>
          <a:srcRect/>
          <a:stretch/>
        </p:blipFill>
        <p:spPr>
          <a:xfrm>
            <a:off x="10897738" y="5554575"/>
            <a:ext cx="1294273" cy="116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4d6b34c31e_0_4"/>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Activity: Digital Tool Exploration</a:t>
            </a:r>
            <a:endParaRPr/>
          </a:p>
        </p:txBody>
      </p:sp>
      <p:sp>
        <p:nvSpPr>
          <p:cNvPr id="100" name="Google Shape;100;g24d6b34c31e_0_4"/>
          <p:cNvSpPr txBox="1">
            <a:spLocks noGrp="1"/>
          </p:cNvSpPr>
          <p:nvPr>
            <p:ph type="body" idx="4294967295"/>
          </p:nvPr>
        </p:nvSpPr>
        <p:spPr>
          <a:xfrm>
            <a:off x="570425" y="1232125"/>
            <a:ext cx="10783500" cy="4787700"/>
          </a:xfrm>
          <a:prstGeom prst="rect">
            <a:avLst/>
          </a:prstGeom>
          <a:noFill/>
          <a:ln>
            <a:noFill/>
          </a:ln>
        </p:spPr>
        <p:txBody>
          <a:bodyPr spcFirstLastPara="1" wrap="square" lIns="91425" tIns="45700" rIns="91425" bIns="45700" anchor="ctr" anchorCtr="0">
            <a:normAutofit lnSpcReduction="20000"/>
          </a:bodyPr>
          <a:lstStyle/>
          <a:p>
            <a:pPr marL="0" lvl="0" indent="0" algn="l" rtl="0">
              <a:lnSpc>
                <a:spcPct val="100000"/>
              </a:lnSpc>
              <a:spcBef>
                <a:spcPts val="0"/>
              </a:spcBef>
              <a:spcAft>
                <a:spcPts val="0"/>
              </a:spcAft>
              <a:buClr>
                <a:schemeClr val="dk1"/>
              </a:buClr>
              <a:buSzPts val="3000"/>
              <a:buFont typeface="Arial"/>
              <a:buNone/>
            </a:pPr>
            <a:r>
              <a:rPr lang="en-US" sz="3000" b="1"/>
              <a:t>Activity Instructions</a:t>
            </a:r>
            <a:endParaRPr sz="3000"/>
          </a:p>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US"/>
              <a:t>In groups:</a:t>
            </a:r>
            <a:br>
              <a:rPr lang="en-US"/>
            </a:br>
            <a:endParaRPr/>
          </a:p>
          <a:p>
            <a:pPr marL="457200" lvl="0" indent="-406400" algn="l" rtl="0">
              <a:lnSpc>
                <a:spcPct val="100000"/>
              </a:lnSpc>
              <a:spcBef>
                <a:spcPts val="0"/>
              </a:spcBef>
              <a:spcAft>
                <a:spcPts val="0"/>
              </a:spcAft>
              <a:buSzPts val="2800"/>
              <a:buChar char="●"/>
            </a:pPr>
            <a:r>
              <a:rPr lang="en-US"/>
              <a:t>Pick a scenario (presented on the following slide)</a:t>
            </a:r>
            <a:br>
              <a:rPr lang="en-US"/>
            </a:br>
            <a:endParaRPr/>
          </a:p>
          <a:p>
            <a:pPr marL="457200" lvl="0" indent="-406400" algn="l" rtl="0">
              <a:lnSpc>
                <a:spcPct val="100000"/>
              </a:lnSpc>
              <a:spcBef>
                <a:spcPts val="0"/>
              </a:spcBef>
              <a:spcAft>
                <a:spcPts val="0"/>
              </a:spcAft>
              <a:buSzPts val="2800"/>
              <a:buChar char="●"/>
            </a:pPr>
            <a:r>
              <a:rPr lang="en-US"/>
              <a:t>With your group, </a:t>
            </a:r>
            <a:r>
              <a:rPr lang="en-US" b="1"/>
              <a:t>define which digital learning model </a:t>
            </a:r>
            <a:r>
              <a:rPr lang="en-US"/>
              <a:t>makes most sense to support adult learners</a:t>
            </a:r>
            <a:endParaRPr/>
          </a:p>
          <a:p>
            <a:pPr marL="457200" lvl="0" indent="0" algn="l" rtl="0">
              <a:lnSpc>
                <a:spcPct val="100000"/>
              </a:lnSpc>
              <a:spcBef>
                <a:spcPts val="0"/>
              </a:spcBef>
              <a:spcAft>
                <a:spcPts val="0"/>
              </a:spcAft>
              <a:buSzPts val="2800"/>
              <a:buNone/>
            </a:pPr>
            <a:endParaRPr/>
          </a:p>
          <a:p>
            <a:pPr marL="457200" lvl="0" indent="-406400" algn="l" rtl="0">
              <a:lnSpc>
                <a:spcPct val="100000"/>
              </a:lnSpc>
              <a:spcBef>
                <a:spcPts val="0"/>
              </a:spcBef>
              <a:spcAft>
                <a:spcPts val="0"/>
              </a:spcAft>
              <a:buSzPts val="2800"/>
              <a:buChar char="●"/>
            </a:pPr>
            <a:r>
              <a:rPr lang="en-US"/>
              <a:t>Identify a digital tool that could be used within that model to significantly improve the learning experience</a:t>
            </a:r>
            <a:br>
              <a:rPr lang="en-US"/>
            </a:br>
            <a:endParaRPr/>
          </a:p>
          <a:p>
            <a:pPr marL="457200" lvl="0" indent="-406400" algn="l" rtl="0">
              <a:lnSpc>
                <a:spcPct val="100000"/>
              </a:lnSpc>
              <a:spcBef>
                <a:spcPts val="0"/>
              </a:spcBef>
              <a:spcAft>
                <a:spcPts val="0"/>
              </a:spcAft>
              <a:buSzPts val="2800"/>
              <a:buChar char="●"/>
            </a:pPr>
            <a:r>
              <a:rPr lang="en-US"/>
              <a:t>Share your thinking in the collaborative slide deck</a:t>
            </a:r>
            <a:endParaRPr/>
          </a:p>
        </p:txBody>
      </p:sp>
      <p:pic>
        <p:nvPicPr>
          <p:cNvPr id="101" name="Google Shape;101;g24d6b34c31e_0_4" title="icon apply"/>
          <p:cNvPicPr preferRelativeResize="0"/>
          <p:nvPr/>
        </p:nvPicPr>
        <p:blipFill rotWithShape="1">
          <a:blip r:embed="rId3">
            <a:alphaModFix/>
          </a:blip>
          <a:srcRect/>
          <a:stretch/>
        </p:blipFill>
        <p:spPr>
          <a:xfrm>
            <a:off x="10929600" y="5528971"/>
            <a:ext cx="1262400" cy="1211904"/>
          </a:xfrm>
          <a:prstGeom prst="rect">
            <a:avLst/>
          </a:prstGeom>
          <a:noFill/>
          <a:ln>
            <a:noFill/>
          </a:ln>
        </p:spPr>
      </p:pic>
    </p:spTree>
  </p:cSld>
  <p:clrMapOvr>
    <a:masterClrMapping/>
  </p:clrMapOvr>
</p:sld>
</file>

<file path=ppt/theme/theme1.xml><?xml version="1.0" encoding="utf-8"?>
<a:theme xmlns:a="http://schemas.openxmlformats.org/drawingml/2006/main" name="Master">
  <a:themeElements>
    <a:clrScheme name="Custom 3">
      <a:dk1>
        <a:srgbClr val="000000"/>
      </a:dk1>
      <a:lt1>
        <a:srgbClr val="FFFFFF"/>
      </a:lt1>
      <a:dk2>
        <a:srgbClr val="39302A"/>
      </a:dk2>
      <a:lt2>
        <a:srgbClr val="E5DEDB"/>
      </a:lt2>
      <a:accent1>
        <a:srgbClr val="1878BA"/>
      </a:accent1>
      <a:accent2>
        <a:srgbClr val="F8931D"/>
      </a:accent2>
      <a:accent3>
        <a:srgbClr val="CE8D3E"/>
      </a:accent3>
      <a:accent4>
        <a:srgbClr val="EC7016"/>
      </a:accent4>
      <a:accent5>
        <a:srgbClr val="E64823"/>
      </a:accent5>
      <a:accent6>
        <a:srgbClr val="9C6A6A"/>
      </a:accent6>
      <a:hlink>
        <a:srgbClr val="0922CF"/>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2480</Words>
  <Application>Microsoft Office PowerPoint</Application>
  <PresentationFormat>Widescreen</PresentationFormat>
  <Paragraphs>225</Paragraphs>
  <Slides>13</Slides>
  <Notes>13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13</vt:i4>
      </vt:variant>
    </vt:vector>
  </HeadingPairs>
  <TitlesOfParts>
    <vt:vector size="15" baseType="lpstr">
      <vt:lpstr>Arial Black</vt:lpstr>
      <vt:lpstr>Master</vt:lpstr>
      <vt:lpstr>PowerPoint Presentation</vt:lpstr>
      <vt:lpstr>Welcome to Chapter 5!</vt:lpstr>
      <vt:lpstr>Session Objectives</vt:lpstr>
      <vt:lpstr>Session Agenda</vt:lpstr>
      <vt:lpstr>Warm-Up Activity</vt:lpstr>
      <vt:lpstr>Digital Learning Models</vt:lpstr>
      <vt:lpstr>Implementing Digital Learning Models</vt:lpstr>
      <vt:lpstr>Digital Learning Implementation</vt:lpstr>
      <vt:lpstr>Activity: Digital Tool Exploration</vt:lpstr>
      <vt:lpstr>Common Scenarios</vt:lpstr>
      <vt:lpstr>Potential Solutions</vt:lpstr>
      <vt:lpstr>Sharing Solutions</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Lehrman, Joey</cp:lastModifiedBy>
  <cp:revision>1</cp:revision>
  <dcterms:created xsi:type="dcterms:W3CDTF">2019-01-28T20:07:54Z</dcterms:created>
  <dcterms:modified xsi:type="dcterms:W3CDTF">2023-06-30T12:40:30Z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